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329" r:id="rId3"/>
    <p:sldId id="358" r:id="rId4"/>
    <p:sldId id="331" r:id="rId5"/>
    <p:sldId id="376" r:id="rId6"/>
    <p:sldId id="377" r:id="rId8"/>
    <p:sldId id="378" r:id="rId9"/>
    <p:sldId id="332" r:id="rId10"/>
    <p:sldId id="260" r:id="rId11"/>
    <p:sldId id="359" r:id="rId12"/>
    <p:sldId id="270" r:id="rId13"/>
    <p:sldId id="374" r:id="rId14"/>
    <p:sldId id="360" r:id="rId15"/>
    <p:sldId id="375" r:id="rId16"/>
    <p:sldId id="353" r:id="rId17"/>
    <p:sldId id="354" r:id="rId18"/>
    <p:sldId id="391" r:id="rId19"/>
    <p:sldId id="392" r:id="rId20"/>
    <p:sldId id="361" r:id="rId21"/>
    <p:sldId id="362" r:id="rId22"/>
    <p:sldId id="268" r:id="rId23"/>
  </p:sldIdLst>
  <p:sldSz cx="9144000" cy="5143500"/>
  <p:notesSz cx="5143500" cy="9144000"/>
  <p:custDataLst>
    <p:tags r:id="rId27"/>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srcRect/>
          <a:stretch>
            <a:fillRect/>
          </a:stretch>
        </p:blipFill>
        <p:spPr>
          <a:xfrm rot="16200000">
            <a:off x="2000251" y="-2000251"/>
            <a:ext cx="5143499" cy="9144002"/>
          </a:xfrm>
          <a:prstGeom prst="rect">
            <a:avLst/>
          </a:prstGeom>
        </p:spPr>
      </p:pic>
      <p:sp>
        <p:nvSpPr>
          <p:cNvPr id="3" name="矩形: 折角 2"/>
          <p:cNvSpPr/>
          <p:nvPr userDrawn="1"/>
        </p:nvSpPr>
        <p:spPr>
          <a:xfrm>
            <a:off x="223631" y="193813"/>
            <a:ext cx="8696739" cy="4755874"/>
          </a:xfrm>
          <a:prstGeom prst="foldedCorner">
            <a:avLst>
              <a:gd name="adj" fmla="val 8830"/>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image" Target="../media/image7.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12.png"/><Relationship Id="rId7" Type="http://schemas.openxmlformats.org/officeDocument/2006/relationships/tags" Target="../tags/tag7.xml"/><Relationship Id="rId6" Type="http://schemas.openxmlformats.org/officeDocument/2006/relationships/image" Target="../media/image11.png"/><Relationship Id="rId5" Type="http://schemas.openxmlformats.org/officeDocument/2006/relationships/tags" Target="../tags/tag6.xml"/><Relationship Id="rId4" Type="http://schemas.openxmlformats.org/officeDocument/2006/relationships/image" Target="../media/image10.png"/><Relationship Id="rId3" Type="http://schemas.openxmlformats.org/officeDocument/2006/relationships/tags" Target="../tags/tag5.xml"/><Relationship Id="rId2" Type="http://schemas.openxmlformats.org/officeDocument/2006/relationships/image" Target="../media/image9.png"/><Relationship Id="rId14" Type="http://schemas.openxmlformats.org/officeDocument/2006/relationships/notesSlide" Target="../notesSlides/notesSlide2.xml"/><Relationship Id="rId13" Type="http://schemas.openxmlformats.org/officeDocument/2006/relationships/slideLayout" Target="../slideLayouts/slideLayout5.xml"/><Relationship Id="rId12" Type="http://schemas.openxmlformats.org/officeDocument/2006/relationships/image" Target="../media/image14.png"/><Relationship Id="rId11" Type="http://schemas.openxmlformats.org/officeDocument/2006/relationships/tags" Target="../tags/tag9.xml"/><Relationship Id="rId10" Type="http://schemas.openxmlformats.org/officeDocument/2006/relationships/image" Target="../media/image13.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16200000">
            <a:off x="2000251" y="-2000251"/>
            <a:ext cx="5143499" cy="9144002"/>
          </a:xfrm>
          <a:prstGeom prst="rect">
            <a:avLst/>
          </a:prstGeom>
        </p:spPr>
      </p:pic>
      <p:grpSp>
        <p:nvGrpSpPr>
          <p:cNvPr id="61" name="组合 60"/>
          <p:cNvGrpSpPr/>
          <p:nvPr/>
        </p:nvGrpSpPr>
        <p:grpSpPr>
          <a:xfrm flipH="1">
            <a:off x="5032287" y="2775133"/>
            <a:ext cx="4110093" cy="2368628"/>
            <a:chOff x="-1" y="2705062"/>
            <a:chExt cx="5690003" cy="4153286"/>
          </a:xfrm>
        </p:grpSpPr>
        <p:sp>
          <p:nvSpPr>
            <p:cNvPr id="45" name="任意多边形: 形状 4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46" name="图片 45"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grpSp>
        <p:nvGrpSpPr>
          <p:cNvPr id="60" name="组合 59"/>
          <p:cNvGrpSpPr/>
          <p:nvPr/>
        </p:nvGrpSpPr>
        <p:grpSpPr>
          <a:xfrm>
            <a:off x="997585" y="3907790"/>
            <a:ext cx="2486660" cy="243205"/>
            <a:chOff x="5466332" y="4427715"/>
            <a:chExt cx="3115052" cy="324273"/>
          </a:xfrm>
        </p:grpSpPr>
        <p:sp>
          <p:nvSpPr>
            <p:cNvPr id="58" name="矩形: 圆角 57"/>
            <p:cNvSpPr/>
            <p:nvPr/>
          </p:nvSpPr>
          <p:spPr>
            <a:xfrm>
              <a:off x="5466332" y="4427715"/>
              <a:ext cx="1535007" cy="324273"/>
            </a:xfrm>
            <a:prstGeom prst="roundRect">
              <a:avLst>
                <a:gd name="adj" fmla="val 50000"/>
              </a:avLst>
            </a:prstGeom>
            <a:solidFill>
              <a:schemeClr val="bg1"/>
            </a:solidFill>
            <a:ln w="12700" cap="flat" cmpd="sng" algn="ctr">
              <a:noFill/>
              <a:prstDash val="solid"/>
              <a:miter lim="800000"/>
            </a:ln>
            <a:effectLst/>
          </p:spPr>
          <p:txBody>
            <a:bodyPr rtlCol="0" anchor="ctr"/>
            <a:lstStyle/>
            <a:p>
              <a:pPr algn="ctr">
                <a:defRPr/>
              </a:pPr>
              <a:r>
                <a:rPr lang="zh-CN" altLang="en-US" sz="900" kern="0" dirty="0">
                  <a:solidFill>
                    <a:schemeClr val="tx1">
                      <a:lumMod val="75000"/>
                      <a:lumOff val="25000"/>
                    </a:schemeClr>
                  </a:solidFill>
                  <a:cs typeface="+mn-ea"/>
                  <a:sym typeface="+mn-lt"/>
                </a:rPr>
                <a:t>汇报人：</a:t>
              </a:r>
              <a:r>
                <a:rPr lang="zh-CN" sz="900" kern="0" dirty="0">
                  <a:solidFill>
                    <a:schemeClr val="tx1">
                      <a:lumMod val="75000"/>
                      <a:lumOff val="25000"/>
                    </a:schemeClr>
                  </a:solidFill>
                  <a:cs typeface="+mn-ea"/>
                  <a:sym typeface="+mn-lt"/>
                </a:rPr>
                <a:t>张文</a:t>
              </a:r>
              <a:endParaRPr lang="zh-CN" sz="900" kern="0" dirty="0">
                <a:solidFill>
                  <a:schemeClr val="tx1">
                    <a:lumMod val="75000"/>
                    <a:lumOff val="25000"/>
                  </a:schemeClr>
                </a:solidFill>
                <a:cs typeface="+mn-ea"/>
                <a:sym typeface="+mn-lt"/>
              </a:endParaRPr>
            </a:p>
          </p:txBody>
        </p:sp>
        <p:sp>
          <p:nvSpPr>
            <p:cNvPr id="59" name="矩形: 圆角 58"/>
            <p:cNvSpPr/>
            <p:nvPr/>
          </p:nvSpPr>
          <p:spPr>
            <a:xfrm>
              <a:off x="7177384" y="4427715"/>
              <a:ext cx="1404000" cy="324000"/>
            </a:xfrm>
            <a:prstGeom prst="roundRect">
              <a:avLst>
                <a:gd name="adj" fmla="val 50000"/>
              </a:avLst>
            </a:prstGeom>
            <a:solidFill>
              <a:schemeClr val="bg1"/>
            </a:solidFill>
            <a:ln w="12700" cap="flat" cmpd="sng" algn="ctr">
              <a:noFill/>
              <a:prstDash val="solid"/>
              <a:miter lim="800000"/>
            </a:ln>
            <a:effectLst/>
          </p:spPr>
          <p:txBody>
            <a:bodyPr rtlCol="0" anchor="ctr"/>
            <a:lstStyle/>
            <a:p>
              <a:pPr algn="ctr">
                <a:defRPr/>
              </a:pPr>
              <a:r>
                <a:rPr lang="zh-CN" altLang="en-US" sz="900" kern="0" dirty="0">
                  <a:solidFill>
                    <a:schemeClr val="tx1">
                      <a:lumMod val="75000"/>
                      <a:lumOff val="25000"/>
                    </a:schemeClr>
                  </a:solidFill>
                  <a:cs typeface="+mn-ea"/>
                  <a:sym typeface="+mn-lt"/>
                </a:rPr>
                <a:t>时间：</a:t>
              </a:r>
              <a:r>
                <a:rPr lang="en-US" altLang="zh-CN" sz="900" kern="0" dirty="0">
                  <a:solidFill>
                    <a:schemeClr val="tx1">
                      <a:lumMod val="75000"/>
                      <a:lumOff val="25000"/>
                    </a:schemeClr>
                  </a:solidFill>
                  <a:cs typeface="+mn-ea"/>
                  <a:sym typeface="+mn-lt"/>
                </a:rPr>
                <a:t>2024.04</a:t>
              </a:r>
              <a:endParaRPr lang="en-US" altLang="zh-CN" sz="900" kern="0" dirty="0">
                <a:solidFill>
                  <a:schemeClr val="tx1">
                    <a:lumMod val="75000"/>
                    <a:lumOff val="25000"/>
                  </a:schemeClr>
                </a:solidFill>
                <a:cs typeface="+mn-ea"/>
                <a:sym typeface="+mn-lt"/>
              </a:endParaRPr>
            </a:p>
          </p:txBody>
        </p:sp>
      </p:grpSp>
      <p:sp>
        <p:nvSpPr>
          <p:cNvPr id="9" name="文本框 8"/>
          <p:cNvSpPr txBox="1"/>
          <p:nvPr/>
        </p:nvSpPr>
        <p:spPr>
          <a:xfrm>
            <a:off x="1600835" y="2061845"/>
            <a:ext cx="5833745" cy="1630045"/>
          </a:xfrm>
          <a:prstGeom prst="rect">
            <a:avLst/>
          </a:prstGeom>
          <a:noFill/>
        </p:spPr>
        <p:txBody>
          <a:bodyPr wrap="square" rtlCol="0">
            <a:spAutoFit/>
          </a:bodyPr>
          <a:lstStyle/>
          <a:p>
            <a:r>
              <a:rPr lang="zh-CN" sz="6000" dirty="0">
                <a:solidFill>
                  <a:schemeClr val="bg1"/>
                </a:solidFill>
                <a:latin typeface="汉仪大宋简" panose="02010609000101010101" pitchFamily="49" charset="-122"/>
                <a:ea typeface="汉仪大宋简" panose="02010609000101010101" pitchFamily="49" charset="-122"/>
                <a:cs typeface="+mn-ea"/>
                <a:sym typeface="+mn-lt"/>
              </a:rPr>
              <a:t>时序动作检测</a:t>
            </a:r>
            <a:endParaRPr lang="zh-CN" sz="6000" dirty="0">
              <a:solidFill>
                <a:schemeClr val="bg1"/>
              </a:solidFill>
              <a:latin typeface="汉仪大宋简" panose="02010609000101010101" pitchFamily="49" charset="-122"/>
              <a:ea typeface="汉仪大宋简" panose="02010609000101010101" pitchFamily="49" charset="-122"/>
              <a:cs typeface="+mn-ea"/>
              <a:sym typeface="+mn-lt"/>
            </a:endParaRPr>
          </a:p>
          <a:p>
            <a:r>
              <a:rPr lang="en-US" altLang="zh-CN" sz="4000" dirty="0">
                <a:solidFill>
                  <a:schemeClr val="bg1"/>
                </a:solidFill>
                <a:latin typeface="汉仪大宋简" panose="02010609000101010101" pitchFamily="49" charset="-122"/>
                <a:ea typeface="汉仪大宋简" panose="02010609000101010101" pitchFamily="49" charset="-122"/>
                <a:cs typeface="+mn-ea"/>
                <a:sym typeface="+mn-lt"/>
              </a:rPr>
              <a:t>     </a:t>
            </a:r>
            <a:endParaRPr lang="en-US" altLang="zh-CN" sz="4000" dirty="0">
              <a:solidFill>
                <a:schemeClr val="bg1"/>
              </a:solidFill>
              <a:latin typeface="汉仪大宋简" panose="02010609000101010101" pitchFamily="49" charset="-122"/>
              <a:ea typeface="汉仪大宋简" panose="02010609000101010101" pitchFamily="49" charset="-122"/>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grpSp>
        <p:nvGrpSpPr>
          <p:cNvPr id="13" name="组合 12"/>
          <p:cNvGrpSpPr/>
          <p:nvPr/>
        </p:nvGrpSpPr>
        <p:grpSpPr>
          <a:xfrm>
            <a:off x="7770816" y="567991"/>
            <a:ext cx="699659" cy="693876"/>
            <a:chOff x="2767458" y="207029"/>
            <a:chExt cx="1662030" cy="1648294"/>
          </a:xfrm>
          <a:solidFill>
            <a:schemeClr val="bg1"/>
          </a:solidFill>
        </p:grpSpPr>
        <p:sp>
          <p:nvSpPr>
            <p:cNvPr id="14"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5"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7"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8"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9"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57" name="组合 56"/>
          <p:cNvGrpSpPr/>
          <p:nvPr/>
        </p:nvGrpSpPr>
        <p:grpSpPr>
          <a:xfrm>
            <a:off x="800833" y="348208"/>
            <a:ext cx="699659" cy="693876"/>
            <a:chOff x="2767458" y="207029"/>
            <a:chExt cx="1662030" cy="1648294"/>
          </a:xfrm>
          <a:solidFill>
            <a:schemeClr val="bg1"/>
          </a:solidFill>
        </p:grpSpPr>
        <p:sp>
          <p:nvSpPr>
            <p:cNvPr id="63"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4"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5"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6"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7"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8"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9"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0"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1"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2"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3"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4"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5"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6"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7"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8"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6" name="组合 5"/>
          <p:cNvGrpSpPr/>
          <p:nvPr/>
        </p:nvGrpSpPr>
        <p:grpSpPr>
          <a:xfrm>
            <a:off x="997935" y="1280294"/>
            <a:ext cx="4561367" cy="645160"/>
            <a:chOff x="1330580" y="1608203"/>
            <a:chExt cx="6081822" cy="860213"/>
          </a:xfrm>
        </p:grpSpPr>
        <p:sp>
          <p:nvSpPr>
            <p:cNvPr id="25" name="文本框 24"/>
            <p:cNvSpPr txBox="1"/>
            <p:nvPr/>
          </p:nvSpPr>
          <p:spPr>
            <a:xfrm>
              <a:off x="3385492" y="1733058"/>
              <a:ext cx="1971998" cy="675640"/>
            </a:xfrm>
            <a:prstGeom prst="rect">
              <a:avLst/>
            </a:prstGeom>
            <a:noFill/>
          </p:spPr>
          <p:txBody>
            <a:bodyPr wrap="square" rtlCol="0">
              <a:spAutoFit/>
            </a:bodyPr>
            <a:lstStyle/>
            <a:p>
              <a:r>
                <a:rPr lang="en-US" altLang="zh-CN" sz="1350" b="1" dirty="0">
                  <a:solidFill>
                    <a:schemeClr val="bg1"/>
                  </a:solidFill>
                  <a:cs typeface="+mn-ea"/>
                  <a:sym typeface="+mn-lt"/>
                </a:rPr>
                <a:t>WORK</a:t>
              </a:r>
              <a:endParaRPr lang="en-US" altLang="zh-CN" sz="1350" b="1" dirty="0">
                <a:solidFill>
                  <a:schemeClr val="bg1"/>
                </a:solidFill>
                <a:cs typeface="+mn-ea"/>
                <a:sym typeface="+mn-lt"/>
              </a:endParaRPr>
            </a:p>
            <a:p>
              <a:r>
                <a:rPr lang="en-US" altLang="zh-CN" sz="1350" b="1" dirty="0">
                  <a:solidFill>
                    <a:schemeClr val="bg1"/>
                  </a:solidFill>
                  <a:cs typeface="+mn-ea"/>
                  <a:sym typeface="+mn-lt"/>
                </a:rPr>
                <a:t>SUNMMARY</a:t>
              </a:r>
              <a:endParaRPr lang="zh-CN" altLang="en-US" sz="1350" b="1" dirty="0">
                <a:solidFill>
                  <a:schemeClr val="bg1"/>
                </a:solidFill>
                <a:cs typeface="+mn-ea"/>
                <a:sym typeface="+mn-lt"/>
              </a:endParaRPr>
            </a:p>
          </p:txBody>
        </p:sp>
        <p:sp>
          <p:nvSpPr>
            <p:cNvPr id="4" name="文本框 3"/>
            <p:cNvSpPr txBox="1"/>
            <p:nvPr/>
          </p:nvSpPr>
          <p:spPr>
            <a:xfrm>
              <a:off x="1330580" y="1608203"/>
              <a:ext cx="2203602" cy="860213"/>
            </a:xfrm>
            <a:prstGeom prst="rect">
              <a:avLst/>
            </a:prstGeom>
            <a:noFill/>
          </p:spPr>
          <p:txBody>
            <a:bodyPr wrap="square" rtlCol="0">
              <a:spAutoFit/>
            </a:bodyPr>
            <a:lstStyle/>
            <a:p>
              <a:endParaRPr lang="zh-CN" altLang="en-US" sz="3600" dirty="0">
                <a:solidFill>
                  <a:schemeClr val="bg1"/>
                </a:solidFill>
                <a:cs typeface="+mn-ea"/>
                <a:sym typeface="+mn-lt"/>
              </a:endParaRPr>
            </a:p>
          </p:txBody>
        </p:sp>
        <p:sp>
          <p:nvSpPr>
            <p:cNvPr id="5" name="矩形: 圆角 4"/>
            <p:cNvSpPr/>
            <p:nvPr/>
          </p:nvSpPr>
          <p:spPr>
            <a:xfrm>
              <a:off x="4880226" y="1911372"/>
              <a:ext cx="2532176" cy="233344"/>
            </a:xfrm>
            <a:prstGeom prst="roundRect">
              <a:avLst>
                <a:gd name="adj" fmla="val 50000"/>
              </a:avLst>
            </a:prstGeom>
            <a:gradFill>
              <a:gsLst>
                <a:gs pos="0">
                  <a:schemeClr val="accent1">
                    <a:lumMod val="5000"/>
                    <a:lumOff val="95000"/>
                    <a:alpha val="0"/>
                  </a:schemeClr>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03630" y="217805"/>
            <a:ext cx="7506653" cy="552450"/>
          </a:xfrm>
          <a:prstGeom prst="rect">
            <a:avLst/>
          </a:prstGeom>
          <a:noFill/>
        </p:spPr>
        <p:txBody>
          <a:bodyPr wrap="square" rtlCol="0" anchor="ctr"/>
          <a:lstStyle/>
          <a:p>
            <a:pPr marL="0" algn="l">
              <a:buClrTx/>
              <a:buSzTx/>
              <a:buFontTx/>
              <a:buNone/>
            </a:pPr>
            <a:r>
              <a:rPr lang="zh-CN" altLang="en-US" sz="2080" b="1" dirty="0">
                <a:solidFill>
                  <a:srgbClr val="FF7500"/>
                </a:solidFill>
                <a:latin typeface="Noto Sans SC" pitchFamily="34" charset="0"/>
                <a:ea typeface="Noto Sans SC" pitchFamily="34" charset="-122"/>
                <a:cs typeface="Noto Sans SC" pitchFamily="34" charset="-120"/>
              </a:rPr>
              <a:t>改进一：利用最大池化提取特征金字塔</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4" name="矩形 3"/>
          <p:cNvSpPr/>
          <p:nvPr/>
        </p:nvSpPr>
        <p:spPr>
          <a:xfrm>
            <a:off x="1390015" y="916305"/>
            <a:ext cx="314325" cy="19196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立方体 5"/>
          <p:cNvSpPr/>
          <p:nvPr/>
        </p:nvSpPr>
        <p:spPr>
          <a:xfrm>
            <a:off x="2331720" y="866775"/>
            <a:ext cx="188023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立方体 10"/>
          <p:cNvSpPr/>
          <p:nvPr/>
        </p:nvSpPr>
        <p:spPr>
          <a:xfrm>
            <a:off x="2431415" y="1234440"/>
            <a:ext cx="165798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立方体 11"/>
          <p:cNvSpPr/>
          <p:nvPr/>
        </p:nvSpPr>
        <p:spPr>
          <a:xfrm>
            <a:off x="2540635" y="1602105"/>
            <a:ext cx="146240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立方体 12"/>
          <p:cNvSpPr/>
          <p:nvPr/>
        </p:nvSpPr>
        <p:spPr>
          <a:xfrm>
            <a:off x="2641600" y="1969770"/>
            <a:ext cx="123761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立方体 13"/>
          <p:cNvSpPr/>
          <p:nvPr/>
        </p:nvSpPr>
        <p:spPr>
          <a:xfrm>
            <a:off x="2724150" y="2337435"/>
            <a:ext cx="107251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立方体 14"/>
          <p:cNvSpPr/>
          <p:nvPr/>
        </p:nvSpPr>
        <p:spPr>
          <a:xfrm>
            <a:off x="2865120" y="2705100"/>
            <a:ext cx="791210"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曲线连接符 15"/>
          <p:cNvCxnSpPr>
            <a:stCxn id="4" idx="3"/>
            <a:endCxn id="6" idx="2"/>
          </p:cNvCxnSpPr>
          <p:nvPr/>
        </p:nvCxnSpPr>
        <p:spPr>
          <a:xfrm flipV="1">
            <a:off x="1704340" y="977265"/>
            <a:ext cx="627380" cy="899160"/>
          </a:xfrm>
          <a:prstGeom prst="curvedConnector3">
            <a:avLst>
              <a:gd name="adj1" fmla="val 50000"/>
            </a:avLst>
          </a:prstGeom>
          <a:ln>
            <a:tailEnd type="arrow" w="med" len="med"/>
          </a:ln>
        </p:spPr>
        <p:style>
          <a:lnRef idx="3">
            <a:prstClr val="black"/>
          </a:lnRef>
          <a:fillRef idx="0">
            <a:srgbClr val="FFFFFF"/>
          </a:fillRef>
          <a:effectRef idx="0">
            <a:srgbClr val="FFFFFF"/>
          </a:effectRef>
          <a:fontRef idx="minor">
            <a:schemeClr val="tx1"/>
          </a:fontRef>
        </p:style>
      </p:cxnSp>
      <p:sp>
        <p:nvSpPr>
          <p:cNvPr id="18" name="文本框 17"/>
          <p:cNvSpPr txBox="1"/>
          <p:nvPr/>
        </p:nvSpPr>
        <p:spPr>
          <a:xfrm>
            <a:off x="3119120" y="770890"/>
            <a:ext cx="283210" cy="368300"/>
          </a:xfrm>
          <a:prstGeom prst="rect">
            <a:avLst/>
          </a:prstGeom>
          <a:noFill/>
        </p:spPr>
        <p:txBody>
          <a:bodyPr wrap="square" rtlCol="0">
            <a:spAutoFit/>
          </a:bodyPr>
          <a:p>
            <a:r>
              <a:rPr lang="en-US" altLang="zh-CN"/>
              <a:t>1</a:t>
            </a:r>
            <a:endParaRPr lang="en-US" altLang="zh-CN"/>
          </a:p>
        </p:txBody>
      </p:sp>
      <p:sp>
        <p:nvSpPr>
          <p:cNvPr id="19" name="文本框 18"/>
          <p:cNvSpPr txBox="1"/>
          <p:nvPr/>
        </p:nvSpPr>
        <p:spPr>
          <a:xfrm>
            <a:off x="3002915" y="1138555"/>
            <a:ext cx="514350" cy="368300"/>
          </a:xfrm>
          <a:prstGeom prst="rect">
            <a:avLst/>
          </a:prstGeom>
          <a:noFill/>
        </p:spPr>
        <p:txBody>
          <a:bodyPr wrap="square" rtlCol="0">
            <a:spAutoFit/>
          </a:bodyPr>
          <a:p>
            <a:r>
              <a:rPr lang="en-US" altLang="zh-CN"/>
              <a:t>1/2</a:t>
            </a:r>
            <a:endParaRPr lang="en-US" altLang="zh-CN"/>
          </a:p>
        </p:txBody>
      </p:sp>
      <p:sp>
        <p:nvSpPr>
          <p:cNvPr id="20" name="文本框 19"/>
          <p:cNvSpPr txBox="1"/>
          <p:nvPr/>
        </p:nvSpPr>
        <p:spPr>
          <a:xfrm>
            <a:off x="3002915" y="1506855"/>
            <a:ext cx="575310" cy="368300"/>
          </a:xfrm>
          <a:prstGeom prst="rect">
            <a:avLst/>
          </a:prstGeom>
          <a:noFill/>
        </p:spPr>
        <p:txBody>
          <a:bodyPr wrap="square" rtlCol="0">
            <a:spAutoFit/>
          </a:bodyPr>
          <a:p>
            <a:r>
              <a:rPr lang="en-US" altLang="zh-CN"/>
              <a:t>1/4</a:t>
            </a:r>
            <a:endParaRPr lang="en-US" altLang="zh-CN"/>
          </a:p>
        </p:txBody>
      </p:sp>
      <p:sp>
        <p:nvSpPr>
          <p:cNvPr id="21" name="文本框 20"/>
          <p:cNvSpPr txBox="1"/>
          <p:nvPr/>
        </p:nvSpPr>
        <p:spPr>
          <a:xfrm>
            <a:off x="3012440" y="1875155"/>
            <a:ext cx="619125" cy="368300"/>
          </a:xfrm>
          <a:prstGeom prst="rect">
            <a:avLst/>
          </a:prstGeom>
          <a:noFill/>
        </p:spPr>
        <p:txBody>
          <a:bodyPr wrap="square" rtlCol="0">
            <a:spAutoFit/>
          </a:bodyPr>
          <a:p>
            <a:r>
              <a:rPr lang="en-US" altLang="zh-CN"/>
              <a:t>1/8</a:t>
            </a:r>
            <a:endParaRPr lang="en-US" altLang="zh-CN"/>
          </a:p>
        </p:txBody>
      </p:sp>
      <p:sp>
        <p:nvSpPr>
          <p:cNvPr id="22" name="文本框 21"/>
          <p:cNvSpPr txBox="1"/>
          <p:nvPr/>
        </p:nvSpPr>
        <p:spPr>
          <a:xfrm>
            <a:off x="2961640" y="2241550"/>
            <a:ext cx="629285" cy="368300"/>
          </a:xfrm>
          <a:prstGeom prst="rect">
            <a:avLst/>
          </a:prstGeom>
          <a:noFill/>
        </p:spPr>
        <p:txBody>
          <a:bodyPr wrap="square" rtlCol="0">
            <a:spAutoFit/>
          </a:bodyPr>
          <a:p>
            <a:r>
              <a:rPr lang="en-US" altLang="zh-CN"/>
              <a:t>1/16</a:t>
            </a:r>
            <a:endParaRPr lang="en-US" altLang="zh-CN"/>
          </a:p>
        </p:txBody>
      </p:sp>
      <p:sp>
        <p:nvSpPr>
          <p:cNvPr id="23" name="文本框 22"/>
          <p:cNvSpPr txBox="1"/>
          <p:nvPr/>
        </p:nvSpPr>
        <p:spPr>
          <a:xfrm>
            <a:off x="2953385" y="2611755"/>
            <a:ext cx="624840" cy="368300"/>
          </a:xfrm>
          <a:prstGeom prst="rect">
            <a:avLst/>
          </a:prstGeom>
          <a:noFill/>
        </p:spPr>
        <p:txBody>
          <a:bodyPr wrap="square" rtlCol="0">
            <a:spAutoFit/>
          </a:bodyPr>
          <a:p>
            <a:r>
              <a:rPr lang="en-US" altLang="zh-CN"/>
              <a:t>1/32</a:t>
            </a:r>
            <a:endParaRPr lang="en-US" altLang="zh-CN"/>
          </a:p>
        </p:txBody>
      </p:sp>
      <p:cxnSp>
        <p:nvCxnSpPr>
          <p:cNvPr id="25" name="直接箭头连接符 24"/>
          <p:cNvCxnSpPr/>
          <p:nvPr/>
        </p:nvCxnSpPr>
        <p:spPr>
          <a:xfrm>
            <a:off x="3256280" y="1043940"/>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6" name="直接箭头连接符 25"/>
          <p:cNvCxnSpPr/>
          <p:nvPr/>
        </p:nvCxnSpPr>
        <p:spPr>
          <a:xfrm>
            <a:off x="3256280" y="141160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7" name="直接箭头连接符 26"/>
          <p:cNvCxnSpPr/>
          <p:nvPr/>
        </p:nvCxnSpPr>
        <p:spPr>
          <a:xfrm>
            <a:off x="3256280" y="177863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8" name="直接箭头连接符 27"/>
          <p:cNvCxnSpPr/>
          <p:nvPr/>
        </p:nvCxnSpPr>
        <p:spPr>
          <a:xfrm>
            <a:off x="3256280" y="214693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9" name="直接箭头连接符 28"/>
          <p:cNvCxnSpPr/>
          <p:nvPr/>
        </p:nvCxnSpPr>
        <p:spPr>
          <a:xfrm>
            <a:off x="3256280" y="2514600"/>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30" name="矩形 29"/>
          <p:cNvSpPr/>
          <p:nvPr/>
        </p:nvSpPr>
        <p:spPr>
          <a:xfrm>
            <a:off x="4751070" y="86677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矩形 30"/>
          <p:cNvSpPr/>
          <p:nvPr/>
        </p:nvSpPr>
        <p:spPr>
          <a:xfrm>
            <a:off x="4751070" y="123444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nvSpPr>
        <p:spPr>
          <a:xfrm>
            <a:off x="4751070" y="160210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nvSpPr>
        <p:spPr>
          <a:xfrm>
            <a:off x="4751070" y="196977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nvSpPr>
        <p:spPr>
          <a:xfrm>
            <a:off x="4751070" y="233743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p:nvPr/>
        </p:nvSpPr>
        <p:spPr>
          <a:xfrm>
            <a:off x="4751070" y="270510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8" name="直接箭头连接符 37"/>
          <p:cNvCxnSpPr/>
          <p:nvPr/>
        </p:nvCxnSpPr>
        <p:spPr>
          <a:xfrm>
            <a:off x="4189730" y="9772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39" name="直接箭头连接符 38"/>
          <p:cNvCxnSpPr/>
          <p:nvPr/>
        </p:nvCxnSpPr>
        <p:spPr>
          <a:xfrm>
            <a:off x="4048760" y="1315085"/>
            <a:ext cx="60452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0" name="直接箭头连接符 39"/>
          <p:cNvCxnSpPr/>
          <p:nvPr/>
        </p:nvCxnSpPr>
        <p:spPr>
          <a:xfrm>
            <a:off x="3945255" y="1691005"/>
            <a:ext cx="70802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1" name="直接箭头连接符 40"/>
          <p:cNvCxnSpPr/>
          <p:nvPr/>
        </p:nvCxnSpPr>
        <p:spPr>
          <a:xfrm>
            <a:off x="3837305" y="2066925"/>
            <a:ext cx="81597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2" name="直接箭头连接符 41"/>
          <p:cNvCxnSpPr/>
          <p:nvPr/>
        </p:nvCxnSpPr>
        <p:spPr>
          <a:xfrm>
            <a:off x="3796665" y="2422525"/>
            <a:ext cx="85661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3" name="直接箭头连接符 42"/>
          <p:cNvCxnSpPr/>
          <p:nvPr/>
        </p:nvCxnSpPr>
        <p:spPr>
          <a:xfrm>
            <a:off x="3631565" y="2818765"/>
            <a:ext cx="102171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44" name="文本框 43"/>
          <p:cNvSpPr txBox="1"/>
          <p:nvPr/>
        </p:nvSpPr>
        <p:spPr>
          <a:xfrm>
            <a:off x="4685030" y="817880"/>
            <a:ext cx="991870" cy="275590"/>
          </a:xfrm>
          <a:prstGeom prst="rect">
            <a:avLst/>
          </a:prstGeom>
          <a:noFill/>
        </p:spPr>
        <p:txBody>
          <a:bodyPr wrap="square" rtlCol="0">
            <a:spAutoFit/>
          </a:bodyPr>
          <a:p>
            <a:r>
              <a:rPr lang="en-US" altLang="zh-CN" sz="1200"/>
              <a:t>SGP Layer</a:t>
            </a:r>
            <a:endParaRPr lang="en-US" altLang="zh-CN" sz="1200"/>
          </a:p>
        </p:txBody>
      </p:sp>
      <p:sp>
        <p:nvSpPr>
          <p:cNvPr id="45" name="文本框 44"/>
          <p:cNvSpPr txBox="1"/>
          <p:nvPr/>
        </p:nvSpPr>
        <p:spPr>
          <a:xfrm>
            <a:off x="4716780" y="1180465"/>
            <a:ext cx="991870" cy="275590"/>
          </a:xfrm>
          <a:prstGeom prst="rect">
            <a:avLst/>
          </a:prstGeom>
          <a:noFill/>
        </p:spPr>
        <p:txBody>
          <a:bodyPr wrap="square" rtlCol="0">
            <a:spAutoFit/>
          </a:bodyPr>
          <a:p>
            <a:r>
              <a:rPr lang="en-US" altLang="zh-CN" sz="1200"/>
              <a:t>MaxPool</a:t>
            </a:r>
            <a:endParaRPr lang="en-US" altLang="zh-CN" sz="1200"/>
          </a:p>
        </p:txBody>
      </p:sp>
      <p:sp>
        <p:nvSpPr>
          <p:cNvPr id="46" name="文本框 45"/>
          <p:cNvSpPr txBox="1"/>
          <p:nvPr/>
        </p:nvSpPr>
        <p:spPr>
          <a:xfrm>
            <a:off x="4719320" y="1543050"/>
            <a:ext cx="746760" cy="275590"/>
          </a:xfrm>
          <a:prstGeom prst="rect">
            <a:avLst/>
          </a:prstGeom>
          <a:noFill/>
        </p:spPr>
        <p:txBody>
          <a:bodyPr wrap="square" rtlCol="0">
            <a:spAutoFit/>
          </a:bodyPr>
          <a:p>
            <a:r>
              <a:rPr lang="en-US" altLang="zh-CN" sz="1200"/>
              <a:t>MaxPool</a:t>
            </a:r>
            <a:endParaRPr lang="en-US" altLang="zh-CN" sz="1200"/>
          </a:p>
        </p:txBody>
      </p:sp>
      <p:sp>
        <p:nvSpPr>
          <p:cNvPr id="47" name="文本框 46"/>
          <p:cNvSpPr txBox="1"/>
          <p:nvPr/>
        </p:nvSpPr>
        <p:spPr>
          <a:xfrm>
            <a:off x="4723130" y="1920240"/>
            <a:ext cx="991870" cy="275590"/>
          </a:xfrm>
          <a:prstGeom prst="rect">
            <a:avLst/>
          </a:prstGeom>
          <a:noFill/>
        </p:spPr>
        <p:txBody>
          <a:bodyPr wrap="square" rtlCol="0">
            <a:spAutoFit/>
          </a:bodyPr>
          <a:p>
            <a:r>
              <a:rPr lang="en-US" altLang="zh-CN" sz="1200"/>
              <a:t>MaxPool</a:t>
            </a:r>
            <a:endParaRPr lang="en-US" altLang="zh-CN" sz="1200"/>
          </a:p>
        </p:txBody>
      </p:sp>
      <p:sp>
        <p:nvSpPr>
          <p:cNvPr id="48" name="文本框 47"/>
          <p:cNvSpPr txBox="1"/>
          <p:nvPr/>
        </p:nvSpPr>
        <p:spPr>
          <a:xfrm>
            <a:off x="4723130" y="2287905"/>
            <a:ext cx="991870" cy="275590"/>
          </a:xfrm>
          <a:prstGeom prst="rect">
            <a:avLst/>
          </a:prstGeom>
          <a:noFill/>
        </p:spPr>
        <p:txBody>
          <a:bodyPr wrap="square" rtlCol="0">
            <a:spAutoFit/>
          </a:bodyPr>
          <a:p>
            <a:r>
              <a:rPr lang="en-US" altLang="zh-CN" sz="1200"/>
              <a:t>MaxPool</a:t>
            </a:r>
            <a:endParaRPr lang="en-US" altLang="zh-CN" sz="1200"/>
          </a:p>
        </p:txBody>
      </p:sp>
      <p:sp>
        <p:nvSpPr>
          <p:cNvPr id="49" name="文本框 48"/>
          <p:cNvSpPr txBox="1"/>
          <p:nvPr/>
        </p:nvSpPr>
        <p:spPr>
          <a:xfrm>
            <a:off x="4735830" y="2660015"/>
            <a:ext cx="991870" cy="275590"/>
          </a:xfrm>
          <a:prstGeom prst="rect">
            <a:avLst/>
          </a:prstGeom>
          <a:noFill/>
        </p:spPr>
        <p:txBody>
          <a:bodyPr wrap="square" rtlCol="0">
            <a:spAutoFit/>
          </a:bodyPr>
          <a:p>
            <a:r>
              <a:rPr lang="en-US" altLang="zh-CN" sz="1200"/>
              <a:t>MaxPool</a:t>
            </a:r>
            <a:endParaRPr lang="en-US" altLang="zh-CN" sz="1200"/>
          </a:p>
        </p:txBody>
      </p:sp>
      <p:sp>
        <p:nvSpPr>
          <p:cNvPr id="57" name="矩形 56"/>
          <p:cNvSpPr/>
          <p:nvPr/>
        </p:nvSpPr>
        <p:spPr>
          <a:xfrm>
            <a:off x="5909310" y="86677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矩形 57"/>
          <p:cNvSpPr/>
          <p:nvPr/>
        </p:nvSpPr>
        <p:spPr>
          <a:xfrm>
            <a:off x="5909310" y="123888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矩形 58"/>
          <p:cNvSpPr/>
          <p:nvPr/>
        </p:nvSpPr>
        <p:spPr>
          <a:xfrm>
            <a:off x="5909310" y="1606550"/>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矩形 59"/>
          <p:cNvSpPr/>
          <p:nvPr/>
        </p:nvSpPr>
        <p:spPr>
          <a:xfrm>
            <a:off x="5909310" y="197421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矩形 60"/>
          <p:cNvSpPr/>
          <p:nvPr/>
        </p:nvSpPr>
        <p:spPr>
          <a:xfrm>
            <a:off x="5909310" y="233743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矩形 61"/>
          <p:cNvSpPr/>
          <p:nvPr/>
        </p:nvSpPr>
        <p:spPr>
          <a:xfrm>
            <a:off x="5909310" y="270954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3" name="图片 62"/>
          <p:cNvPicPr>
            <a:picLocks noChangeAspect="1"/>
          </p:cNvPicPr>
          <p:nvPr/>
        </p:nvPicPr>
        <p:blipFill>
          <a:blip r:embed="rId1"/>
          <a:stretch>
            <a:fillRect/>
          </a:stretch>
        </p:blipFill>
        <p:spPr>
          <a:xfrm>
            <a:off x="6998335" y="866775"/>
            <a:ext cx="1750060" cy="1979295"/>
          </a:xfrm>
          <a:prstGeom prst="rect">
            <a:avLst/>
          </a:prstGeom>
        </p:spPr>
      </p:pic>
      <p:sp>
        <p:nvSpPr>
          <p:cNvPr id="64" name="文本框 63"/>
          <p:cNvSpPr txBox="1"/>
          <p:nvPr/>
        </p:nvSpPr>
        <p:spPr>
          <a:xfrm>
            <a:off x="5949950" y="770255"/>
            <a:ext cx="527685" cy="368300"/>
          </a:xfrm>
          <a:prstGeom prst="rect">
            <a:avLst/>
          </a:prstGeom>
          <a:noFill/>
        </p:spPr>
        <p:txBody>
          <a:bodyPr wrap="square" rtlCol="0">
            <a:spAutoFit/>
          </a:bodyPr>
          <a:p>
            <a:r>
              <a:rPr lang="en-US" altLang="zh-CN"/>
              <a:t>LN</a:t>
            </a:r>
            <a:endParaRPr lang="en-US" altLang="zh-CN"/>
          </a:p>
        </p:txBody>
      </p:sp>
      <p:sp>
        <p:nvSpPr>
          <p:cNvPr id="65" name="文本框 64"/>
          <p:cNvSpPr txBox="1"/>
          <p:nvPr/>
        </p:nvSpPr>
        <p:spPr>
          <a:xfrm>
            <a:off x="5962015" y="1507490"/>
            <a:ext cx="527685" cy="368300"/>
          </a:xfrm>
          <a:prstGeom prst="rect">
            <a:avLst/>
          </a:prstGeom>
          <a:noFill/>
        </p:spPr>
        <p:txBody>
          <a:bodyPr wrap="square" rtlCol="0">
            <a:spAutoFit/>
          </a:bodyPr>
          <a:p>
            <a:r>
              <a:rPr lang="en-US" altLang="zh-CN"/>
              <a:t>LN</a:t>
            </a:r>
            <a:endParaRPr lang="en-US" altLang="zh-CN"/>
          </a:p>
        </p:txBody>
      </p:sp>
      <p:sp>
        <p:nvSpPr>
          <p:cNvPr id="66" name="文本框 65"/>
          <p:cNvSpPr txBox="1"/>
          <p:nvPr/>
        </p:nvSpPr>
        <p:spPr>
          <a:xfrm>
            <a:off x="5956300" y="1144905"/>
            <a:ext cx="527685" cy="368300"/>
          </a:xfrm>
          <a:prstGeom prst="rect">
            <a:avLst/>
          </a:prstGeom>
          <a:noFill/>
        </p:spPr>
        <p:txBody>
          <a:bodyPr wrap="square" rtlCol="0">
            <a:spAutoFit/>
          </a:bodyPr>
          <a:p>
            <a:r>
              <a:rPr lang="en-US" altLang="zh-CN"/>
              <a:t>LN</a:t>
            </a:r>
            <a:endParaRPr lang="en-US" altLang="zh-CN"/>
          </a:p>
        </p:txBody>
      </p:sp>
      <p:sp>
        <p:nvSpPr>
          <p:cNvPr id="67" name="文本框 66"/>
          <p:cNvSpPr txBox="1"/>
          <p:nvPr/>
        </p:nvSpPr>
        <p:spPr>
          <a:xfrm>
            <a:off x="5966460" y="1875155"/>
            <a:ext cx="527685" cy="368300"/>
          </a:xfrm>
          <a:prstGeom prst="rect">
            <a:avLst/>
          </a:prstGeom>
          <a:noFill/>
        </p:spPr>
        <p:txBody>
          <a:bodyPr wrap="square" rtlCol="0">
            <a:spAutoFit/>
          </a:bodyPr>
          <a:p>
            <a:r>
              <a:rPr lang="en-US" altLang="zh-CN"/>
              <a:t>LN</a:t>
            </a:r>
            <a:endParaRPr lang="en-US" altLang="zh-CN"/>
          </a:p>
        </p:txBody>
      </p:sp>
      <p:sp>
        <p:nvSpPr>
          <p:cNvPr id="68" name="文本框 67"/>
          <p:cNvSpPr txBox="1"/>
          <p:nvPr/>
        </p:nvSpPr>
        <p:spPr>
          <a:xfrm>
            <a:off x="5975350" y="2609215"/>
            <a:ext cx="527685" cy="368300"/>
          </a:xfrm>
          <a:prstGeom prst="rect">
            <a:avLst/>
          </a:prstGeom>
          <a:noFill/>
        </p:spPr>
        <p:txBody>
          <a:bodyPr wrap="square" rtlCol="0">
            <a:spAutoFit/>
          </a:bodyPr>
          <a:p>
            <a:r>
              <a:rPr lang="en-US" altLang="zh-CN"/>
              <a:t>LN</a:t>
            </a:r>
            <a:endParaRPr lang="en-US" altLang="zh-CN"/>
          </a:p>
        </p:txBody>
      </p:sp>
      <p:sp>
        <p:nvSpPr>
          <p:cNvPr id="69" name="文本框 68"/>
          <p:cNvSpPr txBox="1"/>
          <p:nvPr/>
        </p:nvSpPr>
        <p:spPr>
          <a:xfrm>
            <a:off x="5972810" y="2237105"/>
            <a:ext cx="527685" cy="368300"/>
          </a:xfrm>
          <a:prstGeom prst="rect">
            <a:avLst/>
          </a:prstGeom>
          <a:noFill/>
        </p:spPr>
        <p:txBody>
          <a:bodyPr wrap="square" rtlCol="0">
            <a:spAutoFit/>
          </a:bodyPr>
          <a:p>
            <a:r>
              <a:rPr lang="en-US" altLang="zh-CN"/>
              <a:t>LN</a:t>
            </a:r>
            <a:endParaRPr lang="en-US" altLang="zh-CN"/>
          </a:p>
        </p:txBody>
      </p:sp>
      <p:cxnSp>
        <p:nvCxnSpPr>
          <p:cNvPr id="70" name="直接箭头连接符 69"/>
          <p:cNvCxnSpPr/>
          <p:nvPr/>
        </p:nvCxnSpPr>
        <p:spPr>
          <a:xfrm>
            <a:off x="5445760" y="9772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1" name="直接箭头连接符 70"/>
          <p:cNvCxnSpPr/>
          <p:nvPr/>
        </p:nvCxnSpPr>
        <p:spPr>
          <a:xfrm>
            <a:off x="5423535" y="132905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2" name="直接箭头连接符 71"/>
          <p:cNvCxnSpPr/>
          <p:nvPr/>
        </p:nvCxnSpPr>
        <p:spPr>
          <a:xfrm>
            <a:off x="5423535" y="169100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3" name="直接箭头连接符 72"/>
          <p:cNvCxnSpPr/>
          <p:nvPr/>
        </p:nvCxnSpPr>
        <p:spPr>
          <a:xfrm>
            <a:off x="5423535" y="206692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4" name="直接箭头连接符 73"/>
          <p:cNvCxnSpPr/>
          <p:nvPr/>
        </p:nvCxnSpPr>
        <p:spPr>
          <a:xfrm>
            <a:off x="5423535" y="242252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5" name="直接箭头连接符 74"/>
          <p:cNvCxnSpPr/>
          <p:nvPr/>
        </p:nvCxnSpPr>
        <p:spPr>
          <a:xfrm>
            <a:off x="5423535" y="28187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77" name="文本框 76"/>
          <p:cNvSpPr txBox="1"/>
          <p:nvPr/>
        </p:nvSpPr>
        <p:spPr>
          <a:xfrm>
            <a:off x="1449705" y="3259455"/>
            <a:ext cx="7146925" cy="1198880"/>
          </a:xfrm>
          <a:prstGeom prst="rect">
            <a:avLst/>
          </a:prstGeom>
          <a:noFill/>
        </p:spPr>
        <p:txBody>
          <a:bodyPr wrap="square" rtlCol="0">
            <a:spAutoFit/>
          </a:bodyPr>
          <a:p>
            <a:r>
              <a:rPr lang="zh-CN" altLang="en-US"/>
              <a:t>最大池化可以帮助提取图像或特征图中的显著特征。它通过选择每个池化窗口中的最大值来聚焦于重要特征。这有助于突出显示动作与背景切换时的边界。此外，最大池化可以减少模型中需要训练的参数数量，有助于减少模型的过拟合，提高模型的泛化性能。</a:t>
            </a:r>
            <a:endParaRPr lang="zh-CN" altLang="en-US"/>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10</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1704975" y="1254760"/>
          <a:ext cx="6399530" cy="1487170"/>
        </p:xfrm>
        <a:graphic>
          <a:graphicData uri="http://schemas.openxmlformats.org/drawingml/2006/table">
            <a:tbl>
              <a:tblPr firstRow="1" bandRow="1">
                <a:tableStyleId>{5C22544A-7EE6-4342-B048-85BDC9FD1C3A}</a:tableStyleId>
              </a:tblPr>
              <a:tblGrid>
                <a:gridCol w="16014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VideoMAEv2+MaxPool</a:t>
                      </a:r>
                      <a:endParaRPr lang="en-US" altLang="zh-CN" sz="1200">
                        <a:sym typeface="+mn-ea"/>
                      </a:endParaRPr>
                    </a:p>
                  </a:txBody>
                  <a:tcPr/>
                </a:tc>
                <a:tc>
                  <a:txBody>
                    <a:bodyPr/>
                    <a:p>
                      <a:pPr>
                        <a:buNone/>
                      </a:pPr>
                      <a:r>
                        <a:rPr lang="en-US" altLang="zh-CN" sz="1200"/>
                        <a:t>85.45</a:t>
                      </a:r>
                      <a:r>
                        <a:rPr lang="en-US" altLang="zh-CN" sz="1200" baseline="30000">
                          <a:solidFill>
                            <a:srgbClr val="FF0000"/>
                          </a:solidFill>
                        </a:rPr>
                        <a:t>+0.62</a:t>
                      </a:r>
                      <a:endParaRPr lang="en-US" altLang="zh-CN" sz="1200" baseline="30000">
                        <a:solidFill>
                          <a:srgbClr val="FF0000"/>
                        </a:solidFill>
                      </a:endParaRPr>
                    </a:p>
                  </a:txBody>
                  <a:tcPr/>
                </a:tc>
                <a:tc>
                  <a:txBody>
                    <a:bodyPr/>
                    <a:p>
                      <a:pPr>
                        <a:buNone/>
                      </a:pPr>
                      <a:r>
                        <a:rPr lang="en-US" altLang="zh-CN" sz="1200"/>
                        <a:t>80.96</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73.87</a:t>
                      </a:r>
                      <a:r>
                        <a:rPr lang="en-US" altLang="zh-CN" sz="1200" b="1" baseline="30000">
                          <a:solidFill>
                            <a:schemeClr val="tx1">
                              <a:lumMod val="95000"/>
                              <a:lumOff val="5000"/>
                            </a:schemeClr>
                          </a:solidFill>
                        </a:rPr>
                        <a:t>-0.26</a:t>
                      </a:r>
                      <a:endParaRPr lang="en-US" altLang="zh-CN" sz="1200" b="1" baseline="30000">
                        <a:solidFill>
                          <a:schemeClr val="tx1">
                            <a:lumMod val="95000"/>
                            <a:lumOff val="5000"/>
                          </a:schemeClr>
                        </a:solidFill>
                      </a:endParaRPr>
                    </a:p>
                  </a:txBody>
                  <a:tcPr/>
                </a:tc>
                <a:tc>
                  <a:txBody>
                    <a:bodyPr/>
                    <a:p>
                      <a:pPr>
                        <a:buNone/>
                      </a:pPr>
                      <a:r>
                        <a:rPr lang="en-US" altLang="zh-CN" sz="1200"/>
                        <a:t>63.84</a:t>
                      </a:r>
                      <a:r>
                        <a:rPr lang="en-US" altLang="zh-CN" sz="1200" baseline="30000">
                          <a:solidFill>
                            <a:srgbClr val="FF0000"/>
                          </a:solidFill>
                        </a:rPr>
                        <a:t>+0.37</a:t>
                      </a:r>
                      <a:endParaRPr lang="en-US" altLang="zh-CN" sz="1200" baseline="30000">
                        <a:solidFill>
                          <a:srgbClr val="FF0000"/>
                        </a:solidFill>
                      </a:endParaRPr>
                    </a:p>
                  </a:txBody>
                  <a:tcPr/>
                </a:tc>
                <a:tc>
                  <a:txBody>
                    <a:bodyPr/>
                    <a:p>
                      <a:pPr>
                        <a:buNone/>
                      </a:pPr>
                      <a:r>
                        <a:rPr lang="en-US" altLang="zh-CN" sz="1200"/>
                        <a:t>49.60</a:t>
                      </a:r>
                      <a:r>
                        <a:rPr lang="en-US" altLang="zh-CN" sz="1200" b="1" baseline="30000">
                          <a:solidFill>
                            <a:schemeClr val="tx1">
                              <a:lumMod val="95000"/>
                              <a:lumOff val="5000"/>
                            </a:schemeClr>
                          </a:solidFill>
                        </a:rPr>
                        <a:t>-0.04</a:t>
                      </a:r>
                      <a:endParaRPr lang="en-US" altLang="zh-CN" sz="1200" b="1" baseline="30000">
                        <a:solidFill>
                          <a:schemeClr val="tx1">
                            <a:lumMod val="95000"/>
                            <a:lumOff val="5000"/>
                          </a:schemeClr>
                        </a:solidFill>
                      </a:endParaRPr>
                    </a:p>
                  </a:txBody>
                  <a:tcPr/>
                </a:tc>
                <a:tc>
                  <a:txBody>
                    <a:bodyPr/>
                    <a:p>
                      <a:pPr>
                        <a:buNone/>
                      </a:pPr>
                      <a:r>
                        <a:rPr lang="en-US" altLang="zh-CN" sz="1200"/>
                        <a:t>70.74</a:t>
                      </a:r>
                      <a:r>
                        <a:rPr lang="en-US" altLang="zh-CN" sz="1200" baseline="30000">
                          <a:solidFill>
                            <a:srgbClr val="FF0000"/>
                          </a:solidFill>
                        </a:rPr>
                        <a:t>+0.21</a:t>
                      </a:r>
                      <a:endParaRPr lang="en-US" altLang="zh-CN" sz="1200" baseline="30000">
                        <a:solidFill>
                          <a:srgbClr val="FF0000"/>
                        </a:solidFill>
                      </a:endParaRPr>
                    </a:p>
                  </a:txBody>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11</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59355" y="1882140"/>
            <a:ext cx="389255" cy="368300"/>
          </a:xfrm>
          <a:prstGeom prst="rect">
            <a:avLst/>
          </a:prstGeom>
          <a:noFill/>
        </p:spPr>
        <p:txBody>
          <a:bodyPr wrap="square" rtlCol="0">
            <a:spAutoFit/>
          </a:bodyPr>
          <a:p>
            <a:r>
              <a:rPr lang="en-US" altLang="zh-CN"/>
              <a:t>x</a:t>
            </a:r>
            <a:endParaRPr lang="en-US" altLang="zh-CN"/>
          </a:p>
        </p:txBody>
      </p:sp>
      <p:sp>
        <p:nvSpPr>
          <p:cNvPr id="6" name="矩形 5"/>
          <p:cNvSpPr/>
          <p:nvPr/>
        </p:nvSpPr>
        <p:spPr>
          <a:xfrm>
            <a:off x="3407410" y="151384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407410" y="237807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3407410" y="289369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连接符 11"/>
          <p:cNvCxnSpPr/>
          <p:nvPr/>
        </p:nvCxnSpPr>
        <p:spPr>
          <a:xfrm>
            <a:off x="2700020" y="2080260"/>
            <a:ext cx="261620" cy="0"/>
          </a:xfrm>
          <a:prstGeom prst="line">
            <a:avLst/>
          </a:prstGeom>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2961640" y="1068070"/>
            <a:ext cx="0" cy="2306955"/>
          </a:xfrm>
          <a:prstGeom prst="line">
            <a:avLst/>
          </a:prstGeom>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V="1">
            <a:off x="2961640" y="1633855"/>
            <a:ext cx="44577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endCxn id="10" idx="1"/>
          </p:cNvCxnSpPr>
          <p:nvPr/>
        </p:nvCxnSpPr>
        <p:spPr>
          <a:xfrm>
            <a:off x="2961640" y="249491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a:off x="2961640" y="301053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2954655" y="3368040"/>
            <a:ext cx="3480435" cy="0"/>
          </a:xfrm>
          <a:prstGeom prst="line">
            <a:avLst/>
          </a:prstGeom>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3357245" y="2334895"/>
            <a:ext cx="748030"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sp>
        <p:nvSpPr>
          <p:cNvPr id="19" name="文本框 18"/>
          <p:cNvSpPr txBox="1"/>
          <p:nvPr/>
        </p:nvSpPr>
        <p:spPr>
          <a:xfrm>
            <a:off x="3329305" y="2847975"/>
            <a:ext cx="1019175" cy="306705"/>
          </a:xfrm>
          <a:prstGeom prst="rect">
            <a:avLst/>
          </a:prstGeom>
          <a:noFill/>
        </p:spPr>
        <p:txBody>
          <a:bodyPr wrap="square" rtlCol="0">
            <a:spAutoFit/>
          </a:bodyPr>
          <a:p>
            <a:r>
              <a:rPr lang="en-US" altLang="zh-CN" sz="1400"/>
              <a:t>Conv</a:t>
            </a:r>
            <a:r>
              <a:rPr lang="en-US" altLang="zh-CN" sz="1400" baseline="-25000"/>
              <a:t>kw</a:t>
            </a:r>
            <a:endParaRPr lang="en-US" altLang="zh-CN" sz="1400" baseline="-25000"/>
          </a:p>
        </p:txBody>
      </p:sp>
      <p:sp>
        <p:nvSpPr>
          <p:cNvPr id="20" name="文本框 19"/>
          <p:cNvSpPr txBox="1"/>
          <p:nvPr/>
        </p:nvSpPr>
        <p:spPr>
          <a:xfrm>
            <a:off x="3442335" y="1485900"/>
            <a:ext cx="424180" cy="306705"/>
          </a:xfrm>
          <a:prstGeom prst="rect">
            <a:avLst/>
          </a:prstGeom>
          <a:noFill/>
        </p:spPr>
        <p:txBody>
          <a:bodyPr wrap="square" rtlCol="0">
            <a:spAutoFit/>
          </a:bodyPr>
          <a:p>
            <a:r>
              <a:rPr lang="en-US" altLang="zh-CN" sz="1400"/>
              <a:t>FC</a:t>
            </a:r>
            <a:endParaRPr lang="en-US" altLang="zh-CN" sz="1400"/>
          </a:p>
        </p:txBody>
      </p:sp>
      <p:sp>
        <p:nvSpPr>
          <p:cNvPr id="22" name="椭圆 21"/>
          <p:cNvSpPr/>
          <p:nvPr/>
        </p:nvSpPr>
        <p:spPr>
          <a:xfrm>
            <a:off x="4467225" y="2641600"/>
            <a:ext cx="173355" cy="19621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4398645" y="2541905"/>
            <a:ext cx="260985" cy="226060"/>
          </a:xfrm>
          <a:prstGeom prst="rect">
            <a:avLst/>
          </a:prstGeom>
          <a:noFill/>
        </p:spPr>
        <p:txBody>
          <a:bodyPr wrap="square" rtlCol="0">
            <a:noAutofit/>
          </a:bodyPr>
          <a:p>
            <a:r>
              <a:rPr lang="en-US" altLang="zh-CN"/>
              <a:t>+</a:t>
            </a:r>
            <a:endParaRPr lang="en-US" altLang="zh-CN"/>
          </a:p>
        </p:txBody>
      </p:sp>
      <p:cxnSp>
        <p:nvCxnSpPr>
          <p:cNvPr id="27" name="直接连接符 26"/>
          <p:cNvCxnSpPr/>
          <p:nvPr/>
        </p:nvCxnSpPr>
        <p:spPr>
          <a:xfrm>
            <a:off x="3931920" y="2483485"/>
            <a:ext cx="589915" cy="0"/>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4521835" y="2483485"/>
            <a:ext cx="7620" cy="200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a:off x="3952240" y="3010535"/>
            <a:ext cx="577215"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flipV="1">
            <a:off x="4522470" y="2840355"/>
            <a:ext cx="7620" cy="177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2961640" y="1981200"/>
            <a:ext cx="1917700" cy="0"/>
          </a:xfrm>
          <a:prstGeom prst="line">
            <a:avLst/>
          </a:prstGeom>
        </p:spPr>
        <p:style>
          <a:lnRef idx="2">
            <a:schemeClr val="accent1"/>
          </a:lnRef>
          <a:fillRef idx="0">
            <a:srgbClr val="FFFFFF"/>
          </a:fillRef>
          <a:effectRef idx="0">
            <a:srgbClr val="FFFFFF"/>
          </a:effectRef>
          <a:fontRef idx="minor">
            <a:schemeClr val="tx1"/>
          </a:fontRef>
        </p:style>
      </p:cxnSp>
      <p:sp>
        <p:nvSpPr>
          <p:cNvPr id="33" name="矩形 32"/>
          <p:cNvSpPr/>
          <p:nvPr/>
        </p:nvSpPr>
        <p:spPr>
          <a:xfrm>
            <a:off x="4879340" y="1882140"/>
            <a:ext cx="658495" cy="198120"/>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4879340" y="1819275"/>
            <a:ext cx="714375"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cxnSp>
        <p:nvCxnSpPr>
          <p:cNvPr id="35" name="直接箭头连接符 34"/>
          <p:cNvCxnSpPr/>
          <p:nvPr/>
        </p:nvCxnSpPr>
        <p:spPr>
          <a:xfrm>
            <a:off x="5219065" y="2080260"/>
            <a:ext cx="0" cy="561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6" name="椭圆 35"/>
          <p:cNvSpPr/>
          <p:nvPr/>
        </p:nvSpPr>
        <p:spPr>
          <a:xfrm>
            <a:off x="5128260" y="2641600"/>
            <a:ext cx="184150" cy="196215"/>
          </a:xfrm>
          <a:prstGeom prst="ellipse">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nvSpPr>
        <p:spPr>
          <a:xfrm>
            <a:off x="5048885" y="2563495"/>
            <a:ext cx="319405" cy="339725"/>
          </a:xfrm>
          <a:prstGeom prst="rect">
            <a:avLst/>
          </a:prstGeom>
          <a:noFill/>
        </p:spPr>
        <p:txBody>
          <a:bodyPr wrap="square" rtlCol="0">
            <a:noAutofit/>
          </a:bodyPr>
          <a:p>
            <a:r>
              <a:rPr lang="zh-CN" altLang="en-US"/>
              <a:t>×</a:t>
            </a:r>
            <a:endParaRPr lang="zh-CN" altLang="en-US"/>
          </a:p>
        </p:txBody>
      </p:sp>
      <p:cxnSp>
        <p:nvCxnSpPr>
          <p:cNvPr id="38" name="直接箭头连接符 37"/>
          <p:cNvCxnSpPr/>
          <p:nvPr/>
        </p:nvCxnSpPr>
        <p:spPr>
          <a:xfrm>
            <a:off x="4640580" y="2747010"/>
            <a:ext cx="5035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V="1">
            <a:off x="3952240" y="1633855"/>
            <a:ext cx="10966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椭圆 39"/>
          <p:cNvSpPr/>
          <p:nvPr/>
        </p:nvSpPr>
        <p:spPr>
          <a:xfrm>
            <a:off x="5062855" y="1513840"/>
            <a:ext cx="219075" cy="2070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1" name="直接箭头连接符 40"/>
          <p:cNvCxnSpPr/>
          <p:nvPr/>
        </p:nvCxnSpPr>
        <p:spPr>
          <a:xfrm>
            <a:off x="2961640" y="1068705"/>
            <a:ext cx="187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4823460" y="822960"/>
            <a:ext cx="714375" cy="44005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4880610" y="798830"/>
            <a:ext cx="882650" cy="521970"/>
          </a:xfrm>
          <a:prstGeom prst="rect">
            <a:avLst/>
          </a:prstGeom>
          <a:noFill/>
        </p:spPr>
        <p:txBody>
          <a:bodyPr wrap="square" rtlCol="0">
            <a:spAutoFit/>
          </a:bodyPr>
          <a:p>
            <a:r>
              <a:rPr lang="en-US" altLang="zh-CN" sz="1400"/>
              <a:t>MHA+</a:t>
            </a:r>
            <a:endParaRPr lang="en-US" altLang="zh-CN" sz="1400"/>
          </a:p>
          <a:p>
            <a:r>
              <a:rPr lang="en-US" altLang="zh-CN" sz="1400"/>
              <a:t>ReLU</a:t>
            </a:r>
            <a:endParaRPr lang="en-US" altLang="zh-CN" sz="1400"/>
          </a:p>
        </p:txBody>
      </p:sp>
      <p:cxnSp>
        <p:nvCxnSpPr>
          <p:cNvPr id="44" name="直接箭头连接符 43"/>
          <p:cNvCxnSpPr/>
          <p:nvPr/>
        </p:nvCxnSpPr>
        <p:spPr>
          <a:xfrm>
            <a:off x="5144135" y="1251585"/>
            <a:ext cx="0" cy="262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4999990" y="1443355"/>
            <a:ext cx="375285" cy="312420"/>
          </a:xfrm>
          <a:prstGeom prst="rect">
            <a:avLst/>
          </a:prstGeom>
          <a:noFill/>
        </p:spPr>
        <p:txBody>
          <a:bodyPr wrap="square" rtlCol="0">
            <a:noAutofit/>
          </a:bodyPr>
          <a:p>
            <a:r>
              <a:rPr lang="zh-CN" altLang="en-US"/>
              <a:t>×</a:t>
            </a:r>
            <a:endParaRPr lang="zh-CN" altLang="en-US"/>
          </a:p>
        </p:txBody>
      </p:sp>
      <p:cxnSp>
        <p:nvCxnSpPr>
          <p:cNvPr id="46" name="直接连接符 45"/>
          <p:cNvCxnSpPr/>
          <p:nvPr/>
        </p:nvCxnSpPr>
        <p:spPr>
          <a:xfrm flipV="1">
            <a:off x="5281930" y="1640840"/>
            <a:ext cx="1153160" cy="635"/>
          </a:xfrm>
          <a:prstGeom prst="line">
            <a:avLst/>
          </a:prstGeom>
        </p:spPr>
        <p:style>
          <a:lnRef idx="2">
            <a:schemeClr val="accent1"/>
          </a:lnRef>
          <a:fillRef idx="0">
            <a:srgbClr val="FFFFFF"/>
          </a:fillRef>
          <a:effectRef idx="0">
            <a:srgbClr val="FFFFFF"/>
          </a:effectRef>
          <a:fontRef idx="minor">
            <a:schemeClr val="tx1"/>
          </a:fontRef>
        </p:style>
      </p:cxnSp>
      <p:sp>
        <p:nvSpPr>
          <p:cNvPr id="47" name="椭圆 46"/>
          <p:cNvSpPr/>
          <p:nvPr/>
        </p:nvSpPr>
        <p:spPr>
          <a:xfrm>
            <a:off x="6344920" y="2250440"/>
            <a:ext cx="207010" cy="20510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a:off x="6297295" y="2159635"/>
            <a:ext cx="498475" cy="368300"/>
          </a:xfrm>
          <a:prstGeom prst="rect">
            <a:avLst/>
          </a:prstGeom>
          <a:noFill/>
        </p:spPr>
        <p:txBody>
          <a:bodyPr wrap="square" rtlCol="0">
            <a:spAutoFit/>
          </a:bodyPr>
          <a:p>
            <a:r>
              <a:rPr lang="en-US" altLang="zh-CN"/>
              <a:t>+</a:t>
            </a:r>
            <a:endParaRPr lang="en-US" altLang="zh-CN"/>
          </a:p>
        </p:txBody>
      </p:sp>
      <p:cxnSp>
        <p:nvCxnSpPr>
          <p:cNvPr id="49" name="直接箭头连接符 48"/>
          <p:cNvCxnSpPr/>
          <p:nvPr/>
        </p:nvCxnSpPr>
        <p:spPr>
          <a:xfrm>
            <a:off x="6429375" y="1641475"/>
            <a:ext cx="0" cy="6089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a:off x="5312410" y="2724150"/>
            <a:ext cx="572135" cy="0"/>
          </a:xfrm>
          <a:prstGeom prst="line">
            <a:avLst/>
          </a:prstGeom>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5884545" y="2378075"/>
            <a:ext cx="2540" cy="346075"/>
          </a:xfrm>
          <a:prstGeom prst="line">
            <a:avLst/>
          </a:prstGeom>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84545" y="2378075"/>
            <a:ext cx="4394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V="1">
            <a:off x="6435090" y="2455545"/>
            <a:ext cx="0" cy="9194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551930" y="2378075"/>
            <a:ext cx="5448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1508125" y="3615055"/>
            <a:ext cx="6630670" cy="1168400"/>
          </a:xfrm>
          <a:prstGeom prst="rect">
            <a:avLst/>
          </a:prstGeom>
          <a:noFill/>
        </p:spPr>
        <p:txBody>
          <a:bodyPr wrap="square" rtlCol="0">
            <a:spAutoFit/>
          </a:bodyPr>
          <a:p>
            <a:r>
              <a:rPr lang="en-US" altLang="zh-CN" sz="1400"/>
              <a:t>MHA</a:t>
            </a:r>
            <a:r>
              <a:rPr lang="zh-CN" altLang="en-US" sz="1400"/>
              <a:t>的优点：MHA能够处理序列数据，并支持位置编码。通过位置编码，MHA可以感知和建模输入序列中不同位置的关系和顺序。这使得MHA在处理长程依赖关系的任务中更加有效，可以捕捉到输入序列的全局特征。MHA的多头并行计算允许模型在不同子空间上进行并行计算。每个注意力头都可以关注不同的相关性，使得模型能够更全面地捕捉输入特征之间的关系。这有助于提取更丰富、更全局的特征表示。</a:t>
            </a:r>
            <a:endParaRPr lang="zh-CN" altLang="en-US" sz="1400"/>
          </a:p>
        </p:txBody>
      </p:sp>
      <p:sp>
        <p:nvSpPr>
          <p:cNvPr id="56" name="文本框 55"/>
          <p:cNvSpPr txBox="1"/>
          <p:nvPr/>
        </p:nvSpPr>
        <p:spPr>
          <a:xfrm>
            <a:off x="4398645" y="3127375"/>
            <a:ext cx="1276350" cy="306705"/>
          </a:xfrm>
          <a:prstGeom prst="rect">
            <a:avLst/>
          </a:prstGeom>
          <a:noFill/>
        </p:spPr>
        <p:txBody>
          <a:bodyPr wrap="square" rtlCol="0">
            <a:spAutoFit/>
          </a:bodyPr>
          <a:p>
            <a:r>
              <a:rPr lang="en-US" altLang="zh-CN" sz="1400"/>
              <a:t>shortcut</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12</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57" name="Text 0"/>
          <p:cNvSpPr/>
          <p:nvPr/>
        </p:nvSpPr>
        <p:spPr>
          <a:xfrm>
            <a:off x="1333500" y="314325"/>
            <a:ext cx="7506653" cy="552450"/>
          </a:xfrm>
          <a:prstGeom prst="rect">
            <a:avLst/>
          </a:prstGeom>
          <a:noFill/>
        </p:spPr>
        <p:txBody>
          <a:bodyPr wrap="square" rtlCol="0" anchor="ctr"/>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改进二：利用</a:t>
            </a:r>
            <a:r>
              <a:rPr lang="en-US" altLang="zh-CN" sz="2080" b="1" dirty="0">
                <a:solidFill>
                  <a:srgbClr val="FF7500"/>
                </a:solidFill>
                <a:latin typeface="Noto Sans SC" pitchFamily="34" charset="0"/>
                <a:ea typeface="Noto Sans SC" pitchFamily="34" charset="-122"/>
                <a:cs typeface="Noto Sans SC" pitchFamily="34" charset="-120"/>
              </a:rPr>
              <a:t>MHA</a:t>
            </a:r>
            <a:r>
              <a:rPr lang="zh-CN" altLang="en-US" sz="2080" b="1" dirty="0">
                <a:solidFill>
                  <a:srgbClr val="FF7500"/>
                </a:solidFill>
                <a:latin typeface="Noto Sans SC" pitchFamily="34" charset="0"/>
                <a:ea typeface="Noto Sans SC" pitchFamily="34" charset="-122"/>
                <a:cs typeface="Noto Sans SC" pitchFamily="34" charset="-120"/>
              </a:rPr>
              <a:t>提取全局特征</a:t>
            </a:r>
            <a:endParaRPr lang="zh-CN" altLang="en-US" sz="2080" b="1" dirty="0">
              <a:solidFill>
                <a:srgbClr val="FF7500"/>
              </a:solidFill>
              <a:latin typeface="Noto Sans SC" pitchFamily="34" charset="0"/>
              <a:ea typeface="Noto Sans SC" pitchFamily="34" charset="-122"/>
              <a:cs typeface="Noto Sans SC"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1704975" y="1254760"/>
          <a:ext cx="6399530" cy="3050540"/>
        </p:xfrm>
        <a:graphic>
          <a:graphicData uri="http://schemas.openxmlformats.org/drawingml/2006/table">
            <a:tbl>
              <a:tblPr firstRow="1" bandRow="1">
                <a:tableStyleId>{5C22544A-7EE6-4342-B048-85BDC9FD1C3A}</a:tableStyleId>
              </a:tblPr>
              <a:tblGrid>
                <a:gridCol w="16014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solidFill>
                      <a:schemeClr val="accent4"/>
                    </a:solidFill>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solidFill>
                      <a:schemeClr val="accent4"/>
                    </a:solidFill>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solidFill>
                      <a:schemeClr val="accent4"/>
                    </a:solidFill>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solidFill>
                      <a:schemeClr val="accent4"/>
                    </a:solidFill>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solidFill>
                      <a:schemeClr val="accent4"/>
                    </a:solidFill>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solidFill>
                      <a:schemeClr val="accent4"/>
                    </a:solidFill>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solidFill>
                      <a:schemeClr val="accent4"/>
                    </a:solidFill>
                  </a:tcPr>
                </a:tc>
              </a:tr>
              <a:tr h="274320">
                <a:tc>
                  <a:txBody>
                    <a:bodyPr/>
                    <a:p>
                      <a:pPr>
                        <a:buNone/>
                      </a:pPr>
                      <a:r>
                        <a:rPr lang="en-US" altLang="zh-CN" sz="1200"/>
                        <a:t>I3D+MHA</a:t>
                      </a:r>
                      <a:endParaRPr lang="en-US" altLang="zh-CN" sz="1200"/>
                    </a:p>
                  </a:txBody>
                  <a:tcPr>
                    <a:solidFill>
                      <a:schemeClr val="accent5">
                        <a:lumMod val="40000"/>
                        <a:lumOff val="60000"/>
                      </a:schemeClr>
                    </a:solidFill>
                  </a:tcPr>
                </a:tc>
                <a:tc>
                  <a:txBody>
                    <a:bodyPr/>
                    <a:p>
                      <a:pPr algn="l">
                        <a:buClrTx/>
                        <a:buSzTx/>
                        <a:buFontTx/>
                        <a:buNone/>
                      </a:pPr>
                      <a:r>
                        <a:rPr lang="en-US" altLang="zh-CN" sz="1200"/>
                        <a:t>80.15</a:t>
                      </a:r>
                      <a:endParaRPr lang="en-US" altLang="zh-CN" sz="1200"/>
                    </a:p>
                  </a:txBody>
                  <a:tcPr>
                    <a:solidFill>
                      <a:schemeClr val="accent5">
                        <a:lumMod val="40000"/>
                        <a:lumOff val="60000"/>
                      </a:schemeClr>
                    </a:solidFill>
                  </a:tcPr>
                </a:tc>
                <a:tc>
                  <a:txBody>
                    <a:bodyPr/>
                    <a:p>
                      <a:pPr algn="l">
                        <a:buClrTx/>
                        <a:buSzTx/>
                        <a:buFontTx/>
                        <a:buNone/>
                      </a:pPr>
                      <a:r>
                        <a:rPr lang="en-US" altLang="zh-CN" sz="1200"/>
                        <a:t>76.49</a:t>
                      </a:r>
                      <a:endParaRPr lang="en-US" altLang="zh-CN" sz="1200"/>
                    </a:p>
                  </a:txBody>
                  <a:tcPr>
                    <a:solidFill>
                      <a:schemeClr val="accent5">
                        <a:lumMod val="40000"/>
                        <a:lumOff val="60000"/>
                      </a:schemeClr>
                    </a:solidFill>
                  </a:tcPr>
                </a:tc>
                <a:tc>
                  <a:txBody>
                    <a:bodyPr/>
                    <a:p>
                      <a:pPr algn="l">
                        <a:buClrTx/>
                        <a:buSzTx/>
                        <a:buFontTx/>
                        <a:buNone/>
                      </a:pPr>
                      <a:r>
                        <a:rPr lang="en-US" altLang="zh-CN" sz="1200"/>
                        <a:t>69.31</a:t>
                      </a:r>
                      <a:endParaRPr lang="en-US" altLang="zh-CN" sz="1200"/>
                    </a:p>
                  </a:txBody>
                  <a:tcPr>
                    <a:solidFill>
                      <a:schemeClr val="accent5">
                        <a:lumMod val="40000"/>
                        <a:lumOff val="60000"/>
                      </a:schemeClr>
                    </a:solidFill>
                  </a:tcPr>
                </a:tc>
                <a:tc>
                  <a:txBody>
                    <a:bodyPr/>
                    <a:p>
                      <a:pPr algn="l">
                        <a:buClrTx/>
                        <a:buSzTx/>
                        <a:buFontTx/>
                        <a:buNone/>
                      </a:pPr>
                      <a:r>
                        <a:rPr lang="en-US" altLang="zh-CN" sz="1200"/>
                        <a:t>57.41</a:t>
                      </a:r>
                      <a:endParaRPr lang="en-US" altLang="zh-CN" sz="1200"/>
                    </a:p>
                  </a:txBody>
                  <a:tcPr>
                    <a:solidFill>
                      <a:schemeClr val="accent5">
                        <a:lumMod val="40000"/>
                        <a:lumOff val="60000"/>
                      </a:schemeClr>
                    </a:solidFill>
                  </a:tcPr>
                </a:tc>
                <a:tc>
                  <a:txBody>
                    <a:bodyPr/>
                    <a:p>
                      <a:pPr algn="l">
                        <a:buClrTx/>
                        <a:buSzTx/>
                        <a:buFontTx/>
                        <a:buNone/>
                      </a:pPr>
                      <a:r>
                        <a:rPr lang="en-US" altLang="zh-CN" sz="1200"/>
                        <a:t>42.35</a:t>
                      </a:r>
                      <a:endParaRPr lang="en-US" altLang="zh-CN" sz="1200"/>
                    </a:p>
                  </a:txBody>
                  <a:tcPr>
                    <a:solidFill>
                      <a:schemeClr val="accent5">
                        <a:lumMod val="40000"/>
                        <a:lumOff val="60000"/>
                      </a:schemeClr>
                    </a:solidFill>
                  </a:tcPr>
                </a:tc>
                <a:tc>
                  <a:txBody>
                    <a:bodyPr/>
                    <a:p>
                      <a:pPr algn="l">
                        <a:buClrTx/>
                        <a:buSzTx/>
                        <a:buFontTx/>
                        <a:buNone/>
                      </a:pPr>
                      <a:r>
                        <a:rPr lang="en-US" altLang="zh-CN" sz="1200"/>
                        <a:t>65.14</a:t>
                      </a:r>
                      <a:endParaRPr lang="en-US" altLang="zh-CN" sz="1200"/>
                    </a:p>
                  </a:txBody>
                  <a:tcPr>
                    <a:solidFill>
                      <a:schemeClr val="accent5">
                        <a:lumMod val="40000"/>
                        <a:lumOff val="60000"/>
                      </a:schemeClr>
                    </a:solidFill>
                  </a:tcPr>
                </a:tc>
              </a:tr>
              <a:tr h="274320">
                <a:tc>
                  <a:txBody>
                    <a:bodyPr/>
                    <a:p>
                      <a:pPr>
                        <a:buNone/>
                      </a:pPr>
                      <a:r>
                        <a:rPr lang="en-US" altLang="zh-CN" sz="1200"/>
                        <a:t>I3D+MP+MHA</a:t>
                      </a:r>
                      <a:endParaRPr lang="en-US" altLang="zh-CN" sz="1200"/>
                    </a:p>
                  </a:txBody>
                  <a:tcPr/>
                </a:tc>
                <a:tc>
                  <a:txBody>
                    <a:bodyPr/>
                    <a:p>
                      <a:pPr algn="l">
                        <a:buClrTx/>
                        <a:buSzTx/>
                        <a:buFontTx/>
                        <a:buNone/>
                      </a:pPr>
                      <a:r>
                        <a:rPr lang="en-US" altLang="zh-CN" sz="1200"/>
                        <a:t>83.36</a:t>
                      </a:r>
                      <a:r>
                        <a:rPr lang="en-US" altLang="zh-CN" sz="1200" baseline="30000">
                          <a:solidFill>
                            <a:srgbClr val="FF0000"/>
                          </a:solidFill>
                        </a:rPr>
                        <a:t>+0.52</a:t>
                      </a:r>
                      <a:endParaRPr lang="en-US" altLang="zh-CN" sz="1200" baseline="30000">
                        <a:solidFill>
                          <a:srgbClr val="FF0000"/>
                        </a:solidFill>
                      </a:endParaRPr>
                    </a:p>
                  </a:txBody>
                  <a:tcPr/>
                </a:tc>
                <a:tc>
                  <a:txBody>
                    <a:bodyPr/>
                    <a:p>
                      <a:pPr algn="l">
                        <a:buClrTx/>
                        <a:buSzTx/>
                        <a:buFontTx/>
                        <a:buNone/>
                      </a:pPr>
                      <a:r>
                        <a:rPr lang="en-US" altLang="zh-CN" sz="1200"/>
                        <a:t>79.33</a:t>
                      </a:r>
                      <a:r>
                        <a:rPr lang="en-US" altLang="zh-CN" sz="1200" baseline="30000">
                          <a:solidFill>
                            <a:srgbClr val="FF0000"/>
                          </a:solidFill>
                        </a:rPr>
                        <a:t>+0.60</a:t>
                      </a:r>
                      <a:endParaRPr lang="en-US" altLang="zh-CN" sz="1200" baseline="30000">
                        <a:solidFill>
                          <a:srgbClr val="FF0000"/>
                        </a:solidFill>
                      </a:endParaRPr>
                    </a:p>
                  </a:txBody>
                  <a:tcPr/>
                </a:tc>
                <a:tc>
                  <a:txBody>
                    <a:bodyPr/>
                    <a:p>
                      <a:pPr algn="l">
                        <a:buClrTx/>
                        <a:buSzTx/>
                        <a:buFontTx/>
                        <a:buNone/>
                      </a:pPr>
                      <a:r>
                        <a:rPr lang="en-US" altLang="zh-CN" sz="1200"/>
                        <a:t>72.44</a:t>
                      </a:r>
                      <a:r>
                        <a:rPr lang="en-US" altLang="zh-CN" sz="1200" baseline="30000">
                          <a:solidFill>
                            <a:srgbClr val="FF0000"/>
                          </a:solidFill>
                        </a:rPr>
                        <a:t>+0.29</a:t>
                      </a:r>
                      <a:endParaRPr lang="en-US" altLang="zh-CN" sz="1200" baseline="30000">
                        <a:solidFill>
                          <a:srgbClr val="FF0000"/>
                        </a:solidFill>
                      </a:endParaRPr>
                    </a:p>
                  </a:txBody>
                  <a:tcPr/>
                </a:tc>
                <a:tc>
                  <a:txBody>
                    <a:bodyPr/>
                    <a:p>
                      <a:pPr algn="l">
                        <a:buClrTx/>
                        <a:buSzTx/>
                        <a:buFontTx/>
                        <a:buNone/>
                      </a:pPr>
                      <a:r>
                        <a:rPr lang="en-US" altLang="zh-CN" sz="1200"/>
                        <a:t>60.88</a:t>
                      </a:r>
                      <a:r>
                        <a:rPr lang="en-US" altLang="zh-CN" sz="1200" baseline="30000">
                          <a:solidFill>
                            <a:srgbClr val="FF0000"/>
                          </a:solidFill>
                        </a:rPr>
                        <a:t>+0.09</a:t>
                      </a:r>
                      <a:endParaRPr lang="en-US" altLang="zh-CN" sz="1200" baseline="30000">
                        <a:solidFill>
                          <a:srgbClr val="FF0000"/>
                        </a:solidFill>
                      </a:endParaRPr>
                    </a:p>
                  </a:txBody>
                  <a:tcPr/>
                </a:tc>
                <a:tc>
                  <a:txBody>
                    <a:bodyPr/>
                    <a:p>
                      <a:pPr algn="l">
                        <a:buClrTx/>
                        <a:buSzTx/>
                        <a:buFontTx/>
                        <a:buNone/>
                      </a:pPr>
                      <a:r>
                        <a:rPr lang="en-US" altLang="zh-CN" sz="1200"/>
                        <a:t>46.03</a:t>
                      </a:r>
                      <a:r>
                        <a:rPr lang="en-US" altLang="zh-CN" sz="1200" b="1" baseline="30000">
                          <a:solidFill>
                            <a:schemeClr val="tx1"/>
                          </a:solidFill>
                        </a:rPr>
                        <a:t>-0.82</a:t>
                      </a:r>
                      <a:endParaRPr lang="en-US" altLang="zh-CN" sz="1200" b="1" baseline="30000">
                        <a:solidFill>
                          <a:schemeClr val="tx1"/>
                        </a:solidFill>
                      </a:endParaRPr>
                    </a:p>
                  </a:txBody>
                  <a:tcPr/>
                </a:tc>
                <a:tc>
                  <a:txBody>
                    <a:bodyPr/>
                    <a:p>
                      <a:pPr algn="l">
                        <a:buClrTx/>
                        <a:buSzTx/>
                        <a:buFontTx/>
                        <a:buNone/>
                      </a:pPr>
                      <a:r>
                        <a:rPr lang="en-US" altLang="zh-CN" sz="1200"/>
                        <a:t>68.41</a:t>
                      </a:r>
                      <a:r>
                        <a:rPr lang="en-US" altLang="zh-CN" sz="1200" baseline="30000">
                          <a:solidFill>
                            <a:srgbClr val="FF0000"/>
                          </a:solidFill>
                        </a:rPr>
                        <a:t>+0.14</a:t>
                      </a:r>
                      <a:endParaRPr lang="en-US" altLang="zh-CN" sz="1200" baseline="30000">
                        <a:solidFill>
                          <a:srgbClr val="FF0000"/>
                        </a:solidFill>
                      </a:endParaRPr>
                    </a:p>
                  </a:txBody>
                  <a:tcPr/>
                </a:tc>
              </a:tr>
              <a:tr h="278765">
                <a:tc>
                  <a:txBody>
                    <a:bodyPr/>
                    <a:p>
                      <a:pPr>
                        <a:buNone/>
                      </a:pPr>
                      <a:r>
                        <a:rPr lang="en-US" altLang="zh-CN" sz="1200">
                          <a:sym typeface="+mn-ea"/>
                        </a:rPr>
                        <a:t>VideoMAEv2(768)</a:t>
                      </a:r>
                      <a:endParaRPr lang="en-US" altLang="zh-CN" sz="1200">
                        <a:sym typeface="+mn-ea"/>
                      </a:endParaRPr>
                    </a:p>
                  </a:txBody>
                  <a:tcPr/>
                </a:tc>
                <a:tc>
                  <a:txBody>
                    <a:bodyPr/>
                    <a:p>
                      <a:pPr>
                        <a:buNone/>
                      </a:pPr>
                      <a:r>
                        <a:rPr lang="en-US" altLang="zh-CN" sz="1200"/>
                        <a:t>85.63</a:t>
                      </a:r>
                      <a:endParaRPr lang="en-US" altLang="zh-CN" sz="1200"/>
                    </a:p>
                  </a:txBody>
                  <a:tcPr/>
                </a:tc>
                <a:tc>
                  <a:txBody>
                    <a:bodyPr/>
                    <a:p>
                      <a:pPr>
                        <a:buNone/>
                      </a:pPr>
                      <a:r>
                        <a:rPr lang="en-US" altLang="zh-CN" sz="1200"/>
                        <a:t>81.27</a:t>
                      </a:r>
                      <a:endParaRPr lang="en-US" altLang="zh-CN" sz="1200"/>
                    </a:p>
                  </a:txBody>
                  <a:tcPr/>
                </a:tc>
                <a:tc>
                  <a:txBody>
                    <a:bodyPr/>
                    <a:p>
                      <a:pPr>
                        <a:buNone/>
                      </a:pPr>
                      <a:r>
                        <a:rPr lang="en-US" altLang="zh-CN" sz="1200"/>
                        <a:t>74.36</a:t>
                      </a:r>
                      <a:endParaRPr lang="en-US" altLang="zh-CN" sz="1200"/>
                    </a:p>
                  </a:txBody>
                  <a:tcPr/>
                </a:tc>
                <a:tc>
                  <a:txBody>
                    <a:bodyPr/>
                    <a:p>
                      <a:pPr>
                        <a:buNone/>
                      </a:pPr>
                      <a:r>
                        <a:rPr lang="en-US" altLang="zh-CN" sz="1200"/>
                        <a:t>62.18</a:t>
                      </a:r>
                      <a:endParaRPr lang="en-US" altLang="zh-CN" sz="1200"/>
                    </a:p>
                  </a:txBody>
                  <a:tcPr/>
                </a:tc>
                <a:tc>
                  <a:txBody>
                    <a:bodyPr/>
                    <a:p>
                      <a:pPr>
                        <a:buNone/>
                      </a:pPr>
                      <a:r>
                        <a:rPr lang="en-US" altLang="zh-CN" sz="1200"/>
                        <a:t>49.97</a:t>
                      </a:r>
                      <a:endParaRPr lang="en-US" altLang="zh-CN" sz="1200"/>
                    </a:p>
                  </a:txBody>
                  <a:tcPr/>
                </a:tc>
                <a:tc>
                  <a:txBody>
                    <a:bodyPr/>
                    <a:p>
                      <a:pPr>
                        <a:buNone/>
                      </a:pPr>
                      <a:r>
                        <a:rPr lang="en-US" altLang="zh-CN" sz="1200"/>
                        <a:t>70.88</a:t>
                      </a:r>
                      <a:endParaRPr lang="en-US" altLang="zh-CN" sz="1200"/>
                    </a:p>
                  </a:txBody>
                  <a:tcPr/>
                </a:tc>
              </a:tr>
              <a:tr h="278765">
                <a:tc>
                  <a:txBody>
                    <a:bodyPr/>
                    <a:p>
                      <a:pPr>
                        <a:buNone/>
                      </a:pPr>
                      <a:r>
                        <a:rPr lang="en-US" altLang="zh-CN" sz="1200">
                          <a:sym typeface="+mn-ea"/>
                        </a:rPr>
                        <a:t>VideoMAEv2+MaxPool(768)</a:t>
                      </a:r>
                      <a:endParaRPr lang="en-US" altLang="zh-CN" sz="1200">
                        <a:sym typeface="+mn-ea"/>
                      </a:endParaRPr>
                    </a:p>
                  </a:txBody>
                  <a:tcPr/>
                </a:tc>
                <a:tc>
                  <a:txBody>
                    <a:bodyPr/>
                    <a:p>
                      <a:pPr>
                        <a:buNone/>
                      </a:pPr>
                      <a:r>
                        <a:rPr lang="en-US" altLang="zh-CN" sz="1200"/>
                        <a:t>85.60</a:t>
                      </a:r>
                      <a:endParaRPr lang="en-US" altLang="zh-CN" sz="1200" baseline="30000">
                        <a:solidFill>
                          <a:srgbClr val="FF0000"/>
                        </a:solidFill>
                      </a:endParaRPr>
                    </a:p>
                  </a:txBody>
                  <a:tcPr/>
                </a:tc>
                <a:tc>
                  <a:txBody>
                    <a:bodyPr/>
                    <a:p>
                      <a:pPr>
                        <a:buNone/>
                      </a:pPr>
                      <a:r>
                        <a:rPr lang="en-US" altLang="zh-CN" sz="1200"/>
                        <a:t>81.03</a:t>
                      </a:r>
                      <a:endParaRPr lang="en-US" altLang="zh-CN" sz="1200" baseline="30000">
                        <a:solidFill>
                          <a:srgbClr val="FF0000"/>
                        </a:solidFill>
                      </a:endParaRPr>
                    </a:p>
                  </a:txBody>
                  <a:tcPr/>
                </a:tc>
                <a:tc>
                  <a:txBody>
                    <a:bodyPr/>
                    <a:p>
                      <a:pPr>
                        <a:buNone/>
                      </a:pPr>
                      <a:r>
                        <a:rPr lang="en-US" altLang="zh-CN" sz="1200"/>
                        <a:t>74.20</a:t>
                      </a:r>
                      <a:endParaRPr lang="en-US" altLang="zh-CN" sz="1200" b="1" baseline="30000">
                        <a:solidFill>
                          <a:schemeClr val="tx1">
                            <a:lumMod val="95000"/>
                            <a:lumOff val="5000"/>
                          </a:schemeClr>
                        </a:solidFill>
                      </a:endParaRPr>
                    </a:p>
                  </a:txBody>
                  <a:tcPr/>
                </a:tc>
                <a:tc>
                  <a:txBody>
                    <a:bodyPr/>
                    <a:p>
                      <a:pPr>
                        <a:buNone/>
                      </a:pPr>
                      <a:r>
                        <a:rPr lang="en-US" altLang="zh-CN" sz="1200"/>
                        <a:t>64.56</a:t>
                      </a:r>
                      <a:endParaRPr lang="en-US" altLang="zh-CN" sz="1200" baseline="30000">
                        <a:solidFill>
                          <a:srgbClr val="FF0000"/>
                        </a:solidFill>
                      </a:endParaRPr>
                    </a:p>
                  </a:txBody>
                  <a:tcPr/>
                </a:tc>
                <a:tc>
                  <a:txBody>
                    <a:bodyPr/>
                    <a:p>
                      <a:pPr>
                        <a:buNone/>
                      </a:pPr>
                      <a:r>
                        <a:rPr lang="en-US" altLang="zh-CN" sz="1200"/>
                        <a:t>48.94</a:t>
                      </a:r>
                      <a:endParaRPr lang="en-US" altLang="zh-CN" sz="1200" b="1" baseline="30000">
                        <a:solidFill>
                          <a:schemeClr val="tx1">
                            <a:lumMod val="95000"/>
                            <a:lumOff val="5000"/>
                          </a:schemeClr>
                        </a:solidFill>
                      </a:endParaRPr>
                    </a:p>
                  </a:txBody>
                  <a:tcPr/>
                </a:tc>
                <a:tc>
                  <a:txBody>
                    <a:bodyPr/>
                    <a:p>
                      <a:pPr>
                        <a:buNone/>
                      </a:pPr>
                      <a:r>
                        <a:rPr lang="en-US" altLang="zh-CN" sz="1200"/>
                        <a:t>70.86</a:t>
                      </a:r>
                      <a:endParaRPr lang="en-US" altLang="zh-CN" sz="1200" baseline="30000">
                        <a:solidFill>
                          <a:srgbClr val="FF0000"/>
                        </a:solidFill>
                      </a:endParaRPr>
                    </a:p>
                  </a:txBody>
                  <a:tcPr/>
                </a:tc>
              </a:tr>
              <a:tr h="278765">
                <a:tc>
                  <a:txBody>
                    <a:bodyPr/>
                    <a:p>
                      <a:pPr>
                        <a:buNone/>
                      </a:pPr>
                      <a:r>
                        <a:rPr lang="en-US" altLang="zh-CN" sz="1200">
                          <a:sym typeface="+mn-ea"/>
                        </a:rPr>
                        <a:t>VideoMAEv2+MaxPool(800)</a:t>
                      </a:r>
                      <a:endParaRPr lang="en-US" altLang="zh-CN" sz="1200">
                        <a:sym typeface="+mn-ea"/>
                      </a:endParaRPr>
                    </a:p>
                  </a:txBody>
                  <a:tcPr/>
                </a:tc>
                <a:tc>
                  <a:txBody>
                    <a:bodyPr/>
                    <a:p>
                      <a:pPr>
                        <a:buNone/>
                      </a:pPr>
                      <a:r>
                        <a:rPr lang="en-US" altLang="zh-CN" sz="1200" baseline="30000">
                          <a:solidFill>
                            <a:srgbClr val="FF0000"/>
                          </a:solidFill>
                        </a:rPr>
                        <a:t>85.59</a:t>
                      </a:r>
                      <a:endParaRPr lang="en-US" altLang="zh-CN" sz="1200" baseline="30000">
                        <a:solidFill>
                          <a:srgbClr val="FF0000"/>
                        </a:solidFill>
                      </a:endParaRPr>
                    </a:p>
                  </a:txBody>
                  <a:tcPr/>
                </a:tc>
                <a:tc>
                  <a:txBody>
                    <a:bodyPr/>
                    <a:p>
                      <a:pPr>
                        <a:buNone/>
                      </a:pPr>
                      <a:r>
                        <a:rPr lang="en-US" altLang="zh-CN" sz="1200" baseline="30000">
                          <a:solidFill>
                            <a:srgbClr val="FF0000"/>
                          </a:solidFill>
                        </a:rPr>
                        <a:t>80.90</a:t>
                      </a:r>
                      <a:endParaRPr lang="en-US" altLang="zh-CN" sz="1200" baseline="30000">
                        <a:solidFill>
                          <a:srgbClr val="FF0000"/>
                        </a:solidFill>
                      </a:endParaRPr>
                    </a:p>
                  </a:txBody>
                  <a:tcPr/>
                </a:tc>
                <a:tc>
                  <a:txBody>
                    <a:bodyPr/>
                    <a:p>
                      <a:pPr>
                        <a:buNone/>
                      </a:pPr>
                      <a:r>
                        <a:rPr lang="en-US" altLang="zh-CN" sz="1200" b="1" baseline="30000">
                          <a:solidFill>
                            <a:schemeClr val="tx1">
                              <a:lumMod val="95000"/>
                              <a:lumOff val="5000"/>
                            </a:schemeClr>
                          </a:solidFill>
                        </a:rPr>
                        <a:t>74.28</a:t>
                      </a:r>
                      <a:endParaRPr lang="en-US" altLang="zh-CN" sz="1200" b="1" baseline="30000">
                        <a:solidFill>
                          <a:schemeClr val="tx1">
                            <a:lumMod val="95000"/>
                            <a:lumOff val="5000"/>
                          </a:schemeClr>
                        </a:solidFill>
                      </a:endParaRPr>
                    </a:p>
                  </a:txBody>
                  <a:tcPr/>
                </a:tc>
                <a:tc>
                  <a:txBody>
                    <a:bodyPr/>
                    <a:p>
                      <a:pPr>
                        <a:buNone/>
                      </a:pPr>
                      <a:r>
                        <a:rPr lang="en-US" altLang="zh-CN" sz="1200" baseline="30000">
                          <a:solidFill>
                            <a:srgbClr val="FF0000"/>
                          </a:solidFill>
                        </a:rPr>
                        <a:t>64.04</a:t>
                      </a:r>
                      <a:endParaRPr lang="en-US" altLang="zh-CN" sz="1200" baseline="30000">
                        <a:solidFill>
                          <a:srgbClr val="FF0000"/>
                        </a:solidFill>
                      </a:endParaRPr>
                    </a:p>
                  </a:txBody>
                  <a:tcPr/>
                </a:tc>
                <a:tc>
                  <a:txBody>
                    <a:bodyPr/>
                    <a:p>
                      <a:pPr>
                        <a:buNone/>
                      </a:pPr>
                      <a:r>
                        <a:rPr lang="en-US" altLang="zh-CN" sz="1200" b="1" baseline="30000">
                          <a:solidFill>
                            <a:schemeClr val="tx1">
                              <a:lumMod val="95000"/>
                              <a:lumOff val="5000"/>
                            </a:schemeClr>
                          </a:solidFill>
                        </a:rPr>
                        <a:t>49.84</a:t>
                      </a:r>
                      <a:endParaRPr lang="en-US" altLang="zh-CN" sz="1200" b="1" baseline="30000">
                        <a:solidFill>
                          <a:schemeClr val="tx1">
                            <a:lumMod val="95000"/>
                            <a:lumOff val="5000"/>
                          </a:schemeClr>
                        </a:solidFill>
                      </a:endParaRPr>
                    </a:p>
                  </a:txBody>
                  <a:tcPr/>
                </a:tc>
                <a:tc>
                  <a:txBody>
                    <a:bodyPr/>
                    <a:p>
                      <a:pPr>
                        <a:buNone/>
                      </a:pPr>
                      <a:r>
                        <a:rPr lang="en-US" altLang="zh-CN" sz="1200" baseline="30000">
                          <a:solidFill>
                            <a:srgbClr val="FF0000"/>
                          </a:solidFill>
                        </a:rPr>
                        <a:t>70.93</a:t>
                      </a:r>
                      <a:endParaRPr lang="en-US" altLang="zh-CN" sz="1200" baseline="30000">
                        <a:solidFill>
                          <a:srgbClr val="FF0000"/>
                        </a:solidFill>
                      </a:endParaRPr>
                    </a:p>
                  </a:txBody>
                  <a:tcPr/>
                </a:tc>
              </a:tr>
              <a:tr h="278765">
                <a:tc>
                  <a:txBody>
                    <a:bodyPr/>
                    <a:p>
                      <a:pPr>
                        <a:buNone/>
                      </a:pPr>
                      <a:r>
                        <a:rPr lang="en-US" altLang="zh-CN" sz="1200">
                          <a:sym typeface="+mn-ea"/>
                        </a:rPr>
                        <a:t>VideoMAEv2+MHA</a:t>
                      </a:r>
                      <a:endParaRPr lang="en-US" altLang="zh-CN" sz="1200">
                        <a:sym typeface="+mn-ea"/>
                      </a:endParaRPr>
                    </a:p>
                  </a:txBody>
                  <a:tcPr/>
                </a:tc>
                <a:tc>
                  <a:txBody>
                    <a:bodyPr/>
                    <a:p>
                      <a:pPr algn="l">
                        <a:buClrTx/>
                        <a:buSzTx/>
                        <a:buFontTx/>
                        <a:buNone/>
                      </a:pPr>
                      <a:r>
                        <a:rPr lang="en-US" altLang="zh-CN" sz="1200"/>
                        <a:t>85.23</a:t>
                      </a:r>
                      <a:endParaRPr lang="en-US" altLang="zh-CN" sz="1200"/>
                    </a:p>
                  </a:txBody>
                  <a:tcPr/>
                </a:tc>
                <a:tc>
                  <a:txBody>
                    <a:bodyPr/>
                    <a:p>
                      <a:pPr algn="l">
                        <a:buClrTx/>
                        <a:buSzTx/>
                        <a:buFontTx/>
                        <a:buNone/>
                      </a:pPr>
                      <a:r>
                        <a:rPr lang="en-US" altLang="zh-CN" sz="1200"/>
                        <a:t>80.45</a:t>
                      </a:r>
                      <a:endParaRPr lang="en-US" altLang="zh-CN" sz="1200"/>
                    </a:p>
                  </a:txBody>
                  <a:tcPr/>
                </a:tc>
                <a:tc>
                  <a:txBody>
                    <a:bodyPr/>
                    <a:p>
                      <a:pPr algn="l">
                        <a:buClrTx/>
                        <a:buSzTx/>
                        <a:buFontTx/>
                        <a:buNone/>
                      </a:pPr>
                      <a:r>
                        <a:rPr lang="en-US" altLang="zh-CN" sz="1200"/>
                        <a:t>74.29</a:t>
                      </a:r>
                      <a:endParaRPr lang="en-US" altLang="zh-CN" sz="1200"/>
                    </a:p>
                  </a:txBody>
                  <a:tcPr/>
                </a:tc>
                <a:tc>
                  <a:txBody>
                    <a:bodyPr/>
                    <a:p>
                      <a:pPr algn="l">
                        <a:buClrTx/>
                        <a:buSzTx/>
                        <a:buFontTx/>
                        <a:buNone/>
                      </a:pPr>
                      <a:r>
                        <a:rPr lang="en-US" altLang="zh-CN" sz="1200"/>
                        <a:t>63.40</a:t>
                      </a:r>
                      <a:endParaRPr lang="en-US" altLang="zh-CN" sz="1200"/>
                    </a:p>
                  </a:txBody>
                  <a:tcPr/>
                </a:tc>
                <a:tc>
                  <a:txBody>
                    <a:bodyPr/>
                    <a:p>
                      <a:pPr algn="l">
                        <a:buClrTx/>
                        <a:buSzTx/>
                        <a:buFontTx/>
                        <a:buNone/>
                      </a:pPr>
                      <a:r>
                        <a:rPr lang="en-US" altLang="zh-CN" sz="1200"/>
                        <a:t>49.37</a:t>
                      </a:r>
                      <a:endParaRPr lang="en-US" altLang="zh-CN" sz="1200"/>
                    </a:p>
                  </a:txBody>
                  <a:tcPr/>
                </a:tc>
                <a:tc>
                  <a:txBody>
                    <a:bodyPr/>
                    <a:p>
                      <a:pPr algn="l">
                        <a:buClrTx/>
                        <a:buSzTx/>
                        <a:buFontTx/>
                        <a:buNone/>
                      </a:pPr>
                      <a:r>
                        <a:rPr lang="en-US" altLang="zh-CN" sz="1200"/>
                        <a:t>70.55</a:t>
                      </a:r>
                      <a:endParaRPr lang="en-US" altLang="zh-CN" sz="1200"/>
                    </a:p>
                  </a:txBody>
                  <a:tcPr/>
                </a:tc>
              </a:tr>
              <a:tr h="278765">
                <a:tc>
                  <a:txBody>
                    <a:bodyPr/>
                    <a:p>
                      <a:pPr>
                        <a:buNone/>
                      </a:pPr>
                      <a:r>
                        <a:rPr lang="en-US" altLang="zh-CN" sz="1200">
                          <a:sym typeface="+mn-ea"/>
                        </a:rPr>
                        <a:t>MAE+MP+MHA(768)</a:t>
                      </a:r>
                      <a:endParaRPr lang="en-US" altLang="zh-CN" sz="1200">
                        <a:sym typeface="+mn-ea"/>
                      </a:endParaRPr>
                    </a:p>
                  </a:txBody>
                  <a:tcPr>
                    <a:solidFill>
                      <a:schemeClr val="accent4"/>
                    </a:solidFill>
                  </a:tcPr>
                </a:tc>
                <a:tc>
                  <a:txBody>
                    <a:bodyPr/>
                    <a:p>
                      <a:pPr algn="l">
                        <a:buClrTx/>
                        <a:buSzTx/>
                        <a:buFontTx/>
                        <a:buNone/>
                      </a:pPr>
                      <a:r>
                        <a:rPr lang="en-US" altLang="zh-CN" sz="1200"/>
                        <a:t>85.29</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80.83</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73.61</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63.58</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49.45</a:t>
                      </a:r>
                      <a:endParaRPr lang="en-US" altLang="zh-CN" sz="1200" b="1" baseline="30000"/>
                    </a:p>
                  </a:txBody>
                  <a:tcPr>
                    <a:solidFill>
                      <a:schemeClr val="accent4"/>
                    </a:solidFill>
                  </a:tcPr>
                </a:tc>
                <a:tc>
                  <a:txBody>
                    <a:bodyPr/>
                    <a:p>
                      <a:pPr algn="l">
                        <a:buClrTx/>
                        <a:buSzTx/>
                        <a:buFontTx/>
                        <a:buNone/>
                      </a:pPr>
                      <a:r>
                        <a:rPr lang="en-US" altLang="zh-CN" sz="1200"/>
                        <a:t>70.55</a:t>
                      </a:r>
                      <a:endParaRPr lang="en-US" altLang="zh-CN" sz="1200" baseline="30000">
                        <a:solidFill>
                          <a:srgbClr val="FF0000"/>
                        </a:solidFill>
                      </a:endParaRPr>
                    </a:p>
                  </a:txBody>
                  <a:tcPr>
                    <a:solidFill>
                      <a:schemeClr val="accent4"/>
                    </a:solidFill>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13</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2" name="文本框 1"/>
          <p:cNvSpPr txBox="1"/>
          <p:nvPr/>
        </p:nvSpPr>
        <p:spPr>
          <a:xfrm>
            <a:off x="9518650" y="-955675"/>
            <a:ext cx="3048000" cy="368300"/>
          </a:xfrm>
          <a:prstGeom prst="rect">
            <a:avLst/>
          </a:prstGeom>
          <a:noFill/>
        </p:spPr>
        <p:txBody>
          <a:bodyPr wrap="square" rtlCol="0">
            <a:spAutoFit/>
          </a:bodyPr>
          <a:p>
            <a:endParaRPr lang="zh-CN" altLang="en-US"/>
          </a:p>
        </p:txBody>
      </p:sp>
      <p:sp>
        <p:nvSpPr>
          <p:cNvPr id="3" name="文本框 2"/>
          <p:cNvSpPr txBox="1"/>
          <p:nvPr/>
        </p:nvSpPr>
        <p:spPr>
          <a:xfrm>
            <a:off x="9865360" y="-1985010"/>
            <a:ext cx="3048000" cy="368300"/>
          </a:xfrm>
          <a:prstGeom prst="rect">
            <a:avLst/>
          </a:prstGeom>
          <a:noFill/>
        </p:spPr>
        <p:txBody>
          <a:bodyPr wrap="square" rtlCol="0">
            <a:spAutoFit/>
          </a:bodyPr>
          <a:p>
            <a:endParaRPr lang="zh-CN" altLang="en-US"/>
          </a:p>
        </p:txBody>
      </p:sp>
      <p:sp>
        <p:nvSpPr>
          <p:cNvPr id="4" name="文本框 3"/>
          <p:cNvSpPr txBox="1"/>
          <p:nvPr/>
        </p:nvSpPr>
        <p:spPr>
          <a:xfrm>
            <a:off x="9871710" y="-3014345"/>
            <a:ext cx="3048000" cy="368300"/>
          </a:xfrm>
          <a:prstGeom prst="rect">
            <a:avLst/>
          </a:prstGeom>
          <a:noFill/>
        </p:spPr>
        <p:txBody>
          <a:bodyPr wrap="square" rtlCol="0">
            <a:spAutoFit/>
          </a:bodyPr>
          <a:p>
            <a:endParaRPr lang="zh-CN" altLang="en-US"/>
          </a:p>
        </p:txBody>
      </p:sp>
      <p:sp>
        <p:nvSpPr>
          <p:cNvPr id="5" name="文本框 4"/>
          <p:cNvSpPr txBox="1"/>
          <p:nvPr/>
        </p:nvSpPr>
        <p:spPr>
          <a:xfrm>
            <a:off x="9878695" y="-4043680"/>
            <a:ext cx="3048000" cy="368300"/>
          </a:xfrm>
          <a:prstGeom prst="rect">
            <a:avLst/>
          </a:prstGeom>
          <a:noFill/>
        </p:spPr>
        <p:txBody>
          <a:bodyPr wrap="square" rtlCol="0">
            <a:spAutoFit/>
          </a:bodyPr>
          <a:p>
            <a:endParaRPr lang="zh-CN" altLang="en-US"/>
          </a:p>
        </p:txBody>
      </p:sp>
      <p:sp>
        <p:nvSpPr>
          <p:cNvPr id="7" name="文本框 6"/>
          <p:cNvSpPr txBox="1"/>
          <p:nvPr/>
        </p:nvSpPr>
        <p:spPr>
          <a:xfrm>
            <a:off x="9845040" y="-457009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14</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62" name="Text 0"/>
          <p:cNvSpPr/>
          <p:nvPr/>
        </p:nvSpPr>
        <p:spPr>
          <a:xfrm>
            <a:off x="1125220" y="383540"/>
            <a:ext cx="7506653" cy="552450"/>
          </a:xfrm>
          <a:prstGeom prst="rect">
            <a:avLst/>
          </a:prstGeom>
          <a:noFill/>
        </p:spPr>
        <p:txBody>
          <a:bodyPr wrap="square" rtlCol="0" anchor="ctr"/>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改进三：</a:t>
            </a:r>
            <a:r>
              <a:rPr lang="zh-CN" sz="2080" b="1" dirty="0">
                <a:solidFill>
                  <a:srgbClr val="FF7500"/>
                </a:solidFill>
                <a:latin typeface="Noto Sans SC" pitchFamily="34" charset="0"/>
                <a:ea typeface="Noto Sans SC" pitchFamily="34" charset="-122"/>
                <a:cs typeface="Noto Sans SC" pitchFamily="34" charset="-120"/>
              </a:rPr>
              <a:t>使用不同尺度卷积来提取多尺度局部特征</a:t>
            </a:r>
            <a:endParaRPr lang="zh-CN" sz="2080" b="1" dirty="0">
              <a:solidFill>
                <a:srgbClr val="FF7500"/>
              </a:solidFill>
              <a:latin typeface="Noto Sans SC" pitchFamily="34" charset="0"/>
              <a:ea typeface="Noto Sans SC" pitchFamily="34" charset="-122"/>
              <a:cs typeface="Noto Sans SC" pitchFamily="34" charset="-120"/>
            </a:endParaRPr>
          </a:p>
        </p:txBody>
      </p:sp>
      <p:sp>
        <p:nvSpPr>
          <p:cNvPr id="3" name="文本框 2"/>
          <p:cNvSpPr txBox="1"/>
          <p:nvPr/>
        </p:nvSpPr>
        <p:spPr>
          <a:xfrm>
            <a:off x="2167255" y="2269490"/>
            <a:ext cx="389255" cy="368300"/>
          </a:xfrm>
          <a:prstGeom prst="rect">
            <a:avLst/>
          </a:prstGeom>
          <a:noFill/>
        </p:spPr>
        <p:txBody>
          <a:bodyPr wrap="square" rtlCol="0">
            <a:spAutoFit/>
          </a:bodyPr>
          <a:p>
            <a:r>
              <a:rPr lang="en-US" altLang="zh-CN"/>
              <a:t>x</a:t>
            </a:r>
            <a:endParaRPr lang="en-US" altLang="zh-CN"/>
          </a:p>
        </p:txBody>
      </p:sp>
      <p:sp>
        <p:nvSpPr>
          <p:cNvPr id="2" name="矩形 1"/>
          <p:cNvSpPr/>
          <p:nvPr/>
        </p:nvSpPr>
        <p:spPr>
          <a:xfrm>
            <a:off x="3115310" y="190119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3115310" y="276542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3115310" y="328104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连接符 11"/>
          <p:cNvCxnSpPr/>
          <p:nvPr/>
        </p:nvCxnSpPr>
        <p:spPr>
          <a:xfrm>
            <a:off x="2407920" y="2467610"/>
            <a:ext cx="261620" cy="0"/>
          </a:xfrm>
          <a:prstGeom prst="line">
            <a:avLst/>
          </a:prstGeom>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2669540" y="1455420"/>
            <a:ext cx="0" cy="2839720"/>
          </a:xfrm>
          <a:prstGeom prst="line">
            <a:avLst/>
          </a:prstGeom>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V="1">
            <a:off x="2669540" y="2021205"/>
            <a:ext cx="44577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endCxn id="4" idx="1"/>
          </p:cNvCxnSpPr>
          <p:nvPr/>
        </p:nvCxnSpPr>
        <p:spPr>
          <a:xfrm>
            <a:off x="2669540" y="288226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a:off x="2669540" y="339788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a:off x="2656840" y="4295140"/>
            <a:ext cx="3480435" cy="0"/>
          </a:xfrm>
          <a:prstGeom prst="line">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3065145" y="2722245"/>
            <a:ext cx="748030"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sp>
        <p:nvSpPr>
          <p:cNvPr id="25" name="文本框 24"/>
          <p:cNvSpPr txBox="1"/>
          <p:nvPr/>
        </p:nvSpPr>
        <p:spPr>
          <a:xfrm>
            <a:off x="3037205" y="3235325"/>
            <a:ext cx="1019175" cy="306705"/>
          </a:xfrm>
          <a:prstGeom prst="rect">
            <a:avLst/>
          </a:prstGeom>
          <a:noFill/>
        </p:spPr>
        <p:txBody>
          <a:bodyPr wrap="square" rtlCol="0">
            <a:spAutoFit/>
          </a:bodyPr>
          <a:p>
            <a:r>
              <a:rPr lang="en-US" altLang="zh-CN" sz="1400"/>
              <a:t>Conv</a:t>
            </a:r>
            <a:r>
              <a:rPr lang="en-US" altLang="zh-CN" sz="1400" baseline="-25000"/>
              <a:t>kw</a:t>
            </a:r>
            <a:endParaRPr lang="en-US" altLang="zh-CN" sz="1400" baseline="-25000"/>
          </a:p>
        </p:txBody>
      </p:sp>
      <p:sp>
        <p:nvSpPr>
          <p:cNvPr id="26" name="文本框 25"/>
          <p:cNvSpPr txBox="1"/>
          <p:nvPr/>
        </p:nvSpPr>
        <p:spPr>
          <a:xfrm>
            <a:off x="3150235" y="1873250"/>
            <a:ext cx="424180" cy="306705"/>
          </a:xfrm>
          <a:prstGeom prst="rect">
            <a:avLst/>
          </a:prstGeom>
          <a:noFill/>
        </p:spPr>
        <p:txBody>
          <a:bodyPr wrap="square" rtlCol="0">
            <a:spAutoFit/>
          </a:bodyPr>
          <a:p>
            <a:r>
              <a:rPr lang="en-US" altLang="zh-CN" sz="1400"/>
              <a:t>FC</a:t>
            </a:r>
            <a:endParaRPr lang="en-US" altLang="zh-CN" sz="1400"/>
          </a:p>
        </p:txBody>
      </p:sp>
      <p:sp>
        <p:nvSpPr>
          <p:cNvPr id="27" name="椭圆 26"/>
          <p:cNvSpPr/>
          <p:nvPr/>
        </p:nvSpPr>
        <p:spPr>
          <a:xfrm>
            <a:off x="4175125" y="3028950"/>
            <a:ext cx="173355" cy="19621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4106545" y="2929255"/>
            <a:ext cx="260985" cy="226060"/>
          </a:xfrm>
          <a:prstGeom prst="rect">
            <a:avLst/>
          </a:prstGeom>
          <a:noFill/>
        </p:spPr>
        <p:txBody>
          <a:bodyPr wrap="square" rtlCol="0">
            <a:noAutofit/>
          </a:bodyPr>
          <a:p>
            <a:r>
              <a:rPr lang="en-US" altLang="zh-CN"/>
              <a:t>+</a:t>
            </a:r>
            <a:endParaRPr lang="en-US" altLang="zh-CN"/>
          </a:p>
        </p:txBody>
      </p:sp>
      <p:cxnSp>
        <p:nvCxnSpPr>
          <p:cNvPr id="30" name="直接连接符 29"/>
          <p:cNvCxnSpPr/>
          <p:nvPr/>
        </p:nvCxnSpPr>
        <p:spPr>
          <a:xfrm>
            <a:off x="3639820" y="2870835"/>
            <a:ext cx="589915"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4229735" y="2870835"/>
            <a:ext cx="7620" cy="200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3660140" y="3397885"/>
            <a:ext cx="577215" cy="0"/>
          </a:xfrm>
          <a:prstGeom prst="line">
            <a:avLst/>
          </a:prstGeom>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flipV="1">
            <a:off x="4230370" y="3227705"/>
            <a:ext cx="7620" cy="177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2669540" y="2368550"/>
            <a:ext cx="1917700" cy="0"/>
          </a:xfrm>
          <a:prstGeom prst="line">
            <a:avLst/>
          </a:prstGeom>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4587240" y="2269490"/>
            <a:ext cx="658495" cy="198120"/>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文本框 35"/>
          <p:cNvSpPr txBox="1"/>
          <p:nvPr/>
        </p:nvSpPr>
        <p:spPr>
          <a:xfrm>
            <a:off x="4587240" y="2206625"/>
            <a:ext cx="714375"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cxnSp>
        <p:nvCxnSpPr>
          <p:cNvPr id="37" name="直接箭头连接符 36"/>
          <p:cNvCxnSpPr/>
          <p:nvPr/>
        </p:nvCxnSpPr>
        <p:spPr>
          <a:xfrm>
            <a:off x="4926965" y="2467610"/>
            <a:ext cx="0" cy="561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8" name="椭圆 37"/>
          <p:cNvSpPr/>
          <p:nvPr/>
        </p:nvSpPr>
        <p:spPr>
          <a:xfrm>
            <a:off x="4836160" y="3028950"/>
            <a:ext cx="184150" cy="196215"/>
          </a:xfrm>
          <a:prstGeom prst="ellipse">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4756785" y="2950845"/>
            <a:ext cx="319405" cy="339725"/>
          </a:xfrm>
          <a:prstGeom prst="rect">
            <a:avLst/>
          </a:prstGeom>
          <a:noFill/>
        </p:spPr>
        <p:txBody>
          <a:bodyPr wrap="square" rtlCol="0">
            <a:noAutofit/>
          </a:bodyPr>
          <a:p>
            <a:r>
              <a:rPr lang="zh-CN" altLang="en-US"/>
              <a:t>×</a:t>
            </a:r>
            <a:endParaRPr lang="zh-CN" altLang="en-US"/>
          </a:p>
        </p:txBody>
      </p:sp>
      <p:cxnSp>
        <p:nvCxnSpPr>
          <p:cNvPr id="51" name="直接箭头连接符 50"/>
          <p:cNvCxnSpPr/>
          <p:nvPr/>
        </p:nvCxnSpPr>
        <p:spPr>
          <a:xfrm>
            <a:off x="4348480" y="3134360"/>
            <a:ext cx="5035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6" name="直接箭头连接符 55"/>
          <p:cNvCxnSpPr/>
          <p:nvPr/>
        </p:nvCxnSpPr>
        <p:spPr>
          <a:xfrm flipV="1">
            <a:off x="3660140" y="2021205"/>
            <a:ext cx="10966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0" name="椭圆 59"/>
          <p:cNvSpPr/>
          <p:nvPr/>
        </p:nvSpPr>
        <p:spPr>
          <a:xfrm>
            <a:off x="4770755" y="1901190"/>
            <a:ext cx="219075" cy="2070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1" name="直接箭头连接符 60"/>
          <p:cNvCxnSpPr/>
          <p:nvPr/>
        </p:nvCxnSpPr>
        <p:spPr>
          <a:xfrm>
            <a:off x="2669540" y="1456055"/>
            <a:ext cx="187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3" name="矩形 62"/>
          <p:cNvSpPr/>
          <p:nvPr/>
        </p:nvSpPr>
        <p:spPr>
          <a:xfrm>
            <a:off x="4531360" y="1210310"/>
            <a:ext cx="714375" cy="44005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文本框 63"/>
          <p:cNvSpPr txBox="1"/>
          <p:nvPr/>
        </p:nvSpPr>
        <p:spPr>
          <a:xfrm>
            <a:off x="4531360" y="1210310"/>
            <a:ext cx="882650" cy="460375"/>
          </a:xfrm>
          <a:prstGeom prst="rect">
            <a:avLst/>
          </a:prstGeom>
          <a:noFill/>
        </p:spPr>
        <p:txBody>
          <a:bodyPr wrap="square" rtlCol="0">
            <a:spAutoFit/>
          </a:bodyPr>
          <a:p>
            <a:r>
              <a:rPr lang="en-US" altLang="zh-CN" sz="1200"/>
              <a:t>AvgPool+</a:t>
            </a:r>
            <a:endParaRPr lang="en-US" altLang="zh-CN" sz="1200"/>
          </a:p>
          <a:p>
            <a:r>
              <a:rPr lang="en-US" altLang="zh-CN" sz="1200"/>
              <a:t>ReLU</a:t>
            </a:r>
            <a:endParaRPr lang="en-US" altLang="zh-CN" sz="1200"/>
          </a:p>
        </p:txBody>
      </p:sp>
      <p:cxnSp>
        <p:nvCxnSpPr>
          <p:cNvPr id="65" name="直接箭头连接符 64"/>
          <p:cNvCxnSpPr/>
          <p:nvPr/>
        </p:nvCxnSpPr>
        <p:spPr>
          <a:xfrm>
            <a:off x="4852035" y="1638935"/>
            <a:ext cx="0" cy="262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4707890" y="1830705"/>
            <a:ext cx="375285" cy="312420"/>
          </a:xfrm>
          <a:prstGeom prst="rect">
            <a:avLst/>
          </a:prstGeom>
          <a:noFill/>
        </p:spPr>
        <p:txBody>
          <a:bodyPr wrap="square" rtlCol="0">
            <a:noAutofit/>
          </a:bodyPr>
          <a:p>
            <a:r>
              <a:rPr lang="zh-CN" altLang="en-US"/>
              <a:t>×</a:t>
            </a:r>
            <a:endParaRPr lang="zh-CN" altLang="en-US"/>
          </a:p>
        </p:txBody>
      </p:sp>
      <p:cxnSp>
        <p:nvCxnSpPr>
          <p:cNvPr id="67" name="直接连接符 66"/>
          <p:cNvCxnSpPr/>
          <p:nvPr/>
        </p:nvCxnSpPr>
        <p:spPr>
          <a:xfrm flipV="1">
            <a:off x="4989830" y="2028190"/>
            <a:ext cx="1153160" cy="635"/>
          </a:xfrm>
          <a:prstGeom prst="line">
            <a:avLst/>
          </a:prstGeom>
        </p:spPr>
        <p:style>
          <a:lnRef idx="2">
            <a:schemeClr val="accent1"/>
          </a:lnRef>
          <a:fillRef idx="0">
            <a:srgbClr val="FFFFFF"/>
          </a:fillRef>
          <a:effectRef idx="0">
            <a:srgbClr val="FFFFFF"/>
          </a:effectRef>
          <a:fontRef idx="minor">
            <a:schemeClr val="tx1"/>
          </a:fontRef>
        </p:style>
      </p:cxnSp>
      <p:sp>
        <p:nvSpPr>
          <p:cNvPr id="68" name="椭圆 67"/>
          <p:cNvSpPr/>
          <p:nvPr/>
        </p:nvSpPr>
        <p:spPr>
          <a:xfrm>
            <a:off x="6052820" y="2637790"/>
            <a:ext cx="207010" cy="20510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文本框 68"/>
          <p:cNvSpPr txBox="1"/>
          <p:nvPr/>
        </p:nvSpPr>
        <p:spPr>
          <a:xfrm>
            <a:off x="6005195" y="2546985"/>
            <a:ext cx="498475" cy="368300"/>
          </a:xfrm>
          <a:prstGeom prst="rect">
            <a:avLst/>
          </a:prstGeom>
          <a:noFill/>
        </p:spPr>
        <p:txBody>
          <a:bodyPr wrap="square" rtlCol="0">
            <a:spAutoFit/>
          </a:bodyPr>
          <a:p>
            <a:r>
              <a:rPr lang="en-US" altLang="zh-CN"/>
              <a:t>+</a:t>
            </a:r>
            <a:endParaRPr lang="en-US" altLang="zh-CN"/>
          </a:p>
        </p:txBody>
      </p:sp>
      <p:cxnSp>
        <p:nvCxnSpPr>
          <p:cNvPr id="70" name="直接箭头连接符 69"/>
          <p:cNvCxnSpPr/>
          <p:nvPr/>
        </p:nvCxnSpPr>
        <p:spPr>
          <a:xfrm>
            <a:off x="6137275" y="2028825"/>
            <a:ext cx="0" cy="6089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1" name="直接连接符 70"/>
          <p:cNvCxnSpPr/>
          <p:nvPr/>
        </p:nvCxnSpPr>
        <p:spPr>
          <a:xfrm>
            <a:off x="5020310" y="3111500"/>
            <a:ext cx="572135" cy="0"/>
          </a:xfrm>
          <a:prstGeom prst="line">
            <a:avLst/>
          </a:prstGeom>
        </p:spPr>
        <p:style>
          <a:lnRef idx="2">
            <a:schemeClr val="accent1"/>
          </a:lnRef>
          <a:fillRef idx="0">
            <a:srgbClr val="FFFFFF"/>
          </a:fillRef>
          <a:effectRef idx="0">
            <a:srgbClr val="FFFFFF"/>
          </a:effectRef>
          <a:fontRef idx="minor">
            <a:schemeClr val="tx1"/>
          </a:fontRef>
        </p:style>
      </p:cxnSp>
      <p:cxnSp>
        <p:nvCxnSpPr>
          <p:cNvPr id="72" name="直接连接符 71"/>
          <p:cNvCxnSpPr/>
          <p:nvPr/>
        </p:nvCxnSpPr>
        <p:spPr>
          <a:xfrm>
            <a:off x="5592445" y="2765425"/>
            <a:ext cx="2540" cy="346075"/>
          </a:xfrm>
          <a:prstGeom prst="line">
            <a:avLst/>
          </a:prstGeom>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flipV="1">
            <a:off x="5592445" y="2765425"/>
            <a:ext cx="4394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V="1">
            <a:off x="6137275" y="2842895"/>
            <a:ext cx="5715" cy="14522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nvCxnSpPr>
        <p:spPr>
          <a:xfrm>
            <a:off x="6259830" y="2765425"/>
            <a:ext cx="5448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6" name="文本框 75"/>
          <p:cNvSpPr txBox="1"/>
          <p:nvPr/>
        </p:nvSpPr>
        <p:spPr>
          <a:xfrm>
            <a:off x="4056380" y="4054475"/>
            <a:ext cx="1276350" cy="306705"/>
          </a:xfrm>
          <a:prstGeom prst="rect">
            <a:avLst/>
          </a:prstGeom>
          <a:noFill/>
        </p:spPr>
        <p:txBody>
          <a:bodyPr wrap="square" rtlCol="0">
            <a:spAutoFit/>
          </a:bodyPr>
          <a:p>
            <a:r>
              <a:rPr lang="en-US" altLang="zh-CN" sz="1400"/>
              <a:t>shortcut</a:t>
            </a:r>
            <a:endParaRPr lang="en-US" altLang="zh-CN" sz="1400"/>
          </a:p>
        </p:txBody>
      </p:sp>
      <p:sp>
        <p:nvSpPr>
          <p:cNvPr id="79" name="矩形 78"/>
          <p:cNvSpPr/>
          <p:nvPr/>
        </p:nvSpPr>
        <p:spPr>
          <a:xfrm>
            <a:off x="3115310" y="371792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文本框 76"/>
          <p:cNvSpPr txBox="1"/>
          <p:nvPr/>
        </p:nvSpPr>
        <p:spPr>
          <a:xfrm>
            <a:off x="3039745" y="3670300"/>
            <a:ext cx="748030" cy="306705"/>
          </a:xfrm>
          <a:prstGeom prst="rect">
            <a:avLst/>
          </a:prstGeom>
          <a:noFill/>
        </p:spPr>
        <p:txBody>
          <a:bodyPr wrap="square" rtlCol="0">
            <a:spAutoFit/>
          </a:bodyPr>
          <a:p>
            <a:r>
              <a:rPr lang="en-US" altLang="zh-CN" sz="1400"/>
              <a:t>Conv</a:t>
            </a:r>
            <a:r>
              <a:rPr lang="en-US" altLang="zh-CN" sz="1400" baseline="-25000"/>
              <a:t>qw</a:t>
            </a:r>
            <a:endParaRPr lang="en-US" altLang="zh-CN" sz="1400" baseline="-25000"/>
          </a:p>
        </p:txBody>
      </p:sp>
      <p:cxnSp>
        <p:nvCxnSpPr>
          <p:cNvPr id="80" name="直接箭头连接符 79"/>
          <p:cNvCxnSpPr/>
          <p:nvPr/>
        </p:nvCxnSpPr>
        <p:spPr>
          <a:xfrm>
            <a:off x="2669540" y="383476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1" name="直接连接符 80"/>
          <p:cNvCxnSpPr/>
          <p:nvPr/>
        </p:nvCxnSpPr>
        <p:spPr>
          <a:xfrm>
            <a:off x="3646170" y="3834765"/>
            <a:ext cx="599440" cy="0"/>
          </a:xfrm>
          <a:prstGeom prst="line">
            <a:avLst/>
          </a:prstGeom>
        </p:spPr>
        <p:style>
          <a:lnRef idx="2">
            <a:schemeClr val="accent1"/>
          </a:lnRef>
          <a:fillRef idx="0">
            <a:srgbClr val="FFFFFF"/>
          </a:fillRef>
          <a:effectRef idx="0">
            <a:srgbClr val="FFFFFF"/>
          </a:effectRef>
          <a:fontRef idx="minor">
            <a:schemeClr val="tx1"/>
          </a:fontRef>
        </p:style>
      </p:cxnSp>
      <p:cxnSp>
        <p:nvCxnSpPr>
          <p:cNvPr id="84" name="直接连接符 83"/>
          <p:cNvCxnSpPr/>
          <p:nvPr/>
        </p:nvCxnSpPr>
        <p:spPr>
          <a:xfrm flipH="1" flipV="1">
            <a:off x="4229735" y="3397885"/>
            <a:ext cx="5080" cy="44069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679575" y="1051560"/>
          <a:ext cx="6704330" cy="3150870"/>
        </p:xfrm>
        <a:graphic>
          <a:graphicData uri="http://schemas.openxmlformats.org/drawingml/2006/table">
            <a:tbl>
              <a:tblPr firstRow="1" bandRow="1">
                <a:tableStyleId>{5C22544A-7EE6-4342-B048-85BDC9FD1C3A}</a:tableStyleId>
              </a:tblPr>
              <a:tblGrid>
                <a:gridCol w="19062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I3D(k=11,q=5)</a:t>
                      </a:r>
                      <a:endParaRPr lang="en-US" altLang="zh-CN" sz="1200"/>
                    </a:p>
                  </a:txBody>
                  <a:tcPr>
                    <a:solidFill>
                      <a:schemeClr val="accent5">
                        <a:lumMod val="20000"/>
                        <a:lumOff val="80000"/>
                      </a:schemeClr>
                    </a:solidFill>
                  </a:tcPr>
                </a:tc>
                <a:tc>
                  <a:txBody>
                    <a:bodyPr/>
                    <a:p>
                      <a:pPr>
                        <a:buNone/>
                      </a:pPr>
                      <a:r>
                        <a:rPr lang="en-US" altLang="zh-CN" sz="1200"/>
                        <a:t>82.78</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79.36</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71.96</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61.70</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47.16</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68.59</a:t>
                      </a:r>
                      <a:endParaRPr lang="en-US" altLang="zh-CN" sz="1200" baseline="30000">
                        <a:solidFill>
                          <a:srgbClr val="FF0000"/>
                        </a:solidFill>
                      </a:endParaRPr>
                    </a:p>
                  </a:txBody>
                  <a:tcPr>
                    <a:solidFill>
                      <a:schemeClr val="accent5">
                        <a:lumMod val="20000"/>
                        <a:lumOff val="80000"/>
                      </a:schemeClr>
                    </a:solidFill>
                  </a:tcPr>
                </a:tc>
              </a:tr>
              <a:tr h="274320">
                <a:tc>
                  <a:txBody>
                    <a:bodyPr/>
                    <a:p>
                      <a:pPr>
                        <a:buNone/>
                      </a:pPr>
                      <a:r>
                        <a:rPr lang="en-US" altLang="zh-CN" sz="1200"/>
                        <a:t>I3D+MP+MHA</a:t>
                      </a:r>
                      <a:endParaRPr lang="en-US" altLang="zh-CN" sz="1200"/>
                    </a:p>
                  </a:txBody>
                  <a:tcPr/>
                </a:tc>
                <a:tc>
                  <a:txBody>
                    <a:bodyPr/>
                    <a:p>
                      <a:pPr algn="l">
                        <a:buClrTx/>
                        <a:buSzTx/>
                        <a:buFontTx/>
                        <a:buNone/>
                      </a:pPr>
                      <a:r>
                        <a:rPr lang="en-US" altLang="zh-CN" sz="1200"/>
                        <a:t>83.36</a:t>
                      </a:r>
                      <a:r>
                        <a:rPr lang="en-US" altLang="zh-CN" sz="1200" baseline="30000">
                          <a:solidFill>
                            <a:srgbClr val="FF0000"/>
                          </a:solidFill>
                        </a:rPr>
                        <a:t>+0.52</a:t>
                      </a:r>
                      <a:endParaRPr lang="en-US" altLang="zh-CN" sz="1200" baseline="30000">
                        <a:solidFill>
                          <a:srgbClr val="FF0000"/>
                        </a:solidFill>
                      </a:endParaRPr>
                    </a:p>
                  </a:txBody>
                  <a:tcPr/>
                </a:tc>
                <a:tc>
                  <a:txBody>
                    <a:bodyPr/>
                    <a:p>
                      <a:pPr algn="l">
                        <a:buClrTx/>
                        <a:buSzTx/>
                        <a:buFontTx/>
                        <a:buNone/>
                      </a:pPr>
                      <a:r>
                        <a:rPr lang="en-US" altLang="zh-CN" sz="1200"/>
                        <a:t>79.33</a:t>
                      </a:r>
                      <a:r>
                        <a:rPr lang="en-US" altLang="zh-CN" sz="1200" baseline="30000">
                          <a:solidFill>
                            <a:srgbClr val="FF0000"/>
                          </a:solidFill>
                        </a:rPr>
                        <a:t>+0.60</a:t>
                      </a:r>
                      <a:endParaRPr lang="en-US" altLang="zh-CN" sz="1200" baseline="30000">
                        <a:solidFill>
                          <a:srgbClr val="FF0000"/>
                        </a:solidFill>
                      </a:endParaRPr>
                    </a:p>
                  </a:txBody>
                  <a:tcPr/>
                </a:tc>
                <a:tc>
                  <a:txBody>
                    <a:bodyPr/>
                    <a:p>
                      <a:pPr algn="l">
                        <a:buClrTx/>
                        <a:buSzTx/>
                        <a:buFontTx/>
                        <a:buNone/>
                      </a:pPr>
                      <a:r>
                        <a:rPr lang="en-US" altLang="zh-CN" sz="1200"/>
                        <a:t>72.44</a:t>
                      </a:r>
                      <a:r>
                        <a:rPr lang="en-US" altLang="zh-CN" sz="1200" baseline="30000">
                          <a:solidFill>
                            <a:srgbClr val="FF0000"/>
                          </a:solidFill>
                        </a:rPr>
                        <a:t>+0.29</a:t>
                      </a:r>
                      <a:endParaRPr lang="en-US" altLang="zh-CN" sz="1200" baseline="30000">
                        <a:solidFill>
                          <a:srgbClr val="FF0000"/>
                        </a:solidFill>
                      </a:endParaRPr>
                    </a:p>
                  </a:txBody>
                  <a:tcPr/>
                </a:tc>
                <a:tc>
                  <a:txBody>
                    <a:bodyPr/>
                    <a:p>
                      <a:pPr algn="l">
                        <a:buClrTx/>
                        <a:buSzTx/>
                        <a:buFontTx/>
                        <a:buNone/>
                      </a:pPr>
                      <a:r>
                        <a:rPr lang="en-US" altLang="zh-CN" sz="1200"/>
                        <a:t>60.88</a:t>
                      </a:r>
                      <a:r>
                        <a:rPr lang="en-US" altLang="zh-CN" sz="1200" baseline="30000">
                          <a:solidFill>
                            <a:srgbClr val="FF0000"/>
                          </a:solidFill>
                        </a:rPr>
                        <a:t>+0.09</a:t>
                      </a:r>
                      <a:endParaRPr lang="en-US" altLang="zh-CN" sz="1200" baseline="30000">
                        <a:solidFill>
                          <a:srgbClr val="FF0000"/>
                        </a:solidFill>
                      </a:endParaRPr>
                    </a:p>
                  </a:txBody>
                  <a:tcPr/>
                </a:tc>
                <a:tc>
                  <a:txBody>
                    <a:bodyPr/>
                    <a:p>
                      <a:pPr algn="l">
                        <a:buClrTx/>
                        <a:buSzTx/>
                        <a:buFontTx/>
                        <a:buNone/>
                      </a:pPr>
                      <a:r>
                        <a:rPr lang="en-US" altLang="zh-CN" sz="1200"/>
                        <a:t>46.03</a:t>
                      </a:r>
                      <a:r>
                        <a:rPr lang="en-US" altLang="zh-CN" sz="1200" b="1" baseline="30000">
                          <a:solidFill>
                            <a:schemeClr val="tx1"/>
                          </a:solidFill>
                        </a:rPr>
                        <a:t>-0.82</a:t>
                      </a:r>
                      <a:endParaRPr lang="en-US" altLang="zh-CN" sz="1200" b="1" baseline="30000">
                        <a:solidFill>
                          <a:schemeClr val="tx1"/>
                        </a:solidFill>
                      </a:endParaRPr>
                    </a:p>
                  </a:txBody>
                  <a:tcPr/>
                </a:tc>
                <a:tc>
                  <a:txBody>
                    <a:bodyPr/>
                    <a:p>
                      <a:pPr algn="l">
                        <a:buClrTx/>
                        <a:buSzTx/>
                        <a:buFontTx/>
                        <a:buNone/>
                      </a:pPr>
                      <a:r>
                        <a:rPr lang="en-US" altLang="zh-CN" sz="1200"/>
                        <a:t>68.41</a:t>
                      </a:r>
                      <a:r>
                        <a:rPr lang="en-US" altLang="zh-CN" sz="1200" baseline="30000">
                          <a:solidFill>
                            <a:srgbClr val="FF0000"/>
                          </a:solidFill>
                        </a:rPr>
                        <a:t>+0.14</a:t>
                      </a:r>
                      <a:endParaRPr lang="en-US" altLang="zh-CN" sz="1200" baseline="30000">
                        <a:solidFill>
                          <a:srgbClr val="FF0000"/>
                        </a:solidFill>
                      </a:endParaRPr>
                    </a:p>
                  </a:txBody>
                  <a:tcPr/>
                </a:tc>
              </a:tr>
              <a:tr h="274320">
                <a:tc>
                  <a:txBody>
                    <a:bodyPr/>
                    <a:p>
                      <a:pPr>
                        <a:buNone/>
                      </a:pPr>
                      <a:r>
                        <a:rPr lang="en-US" altLang="zh-CN" sz="1200"/>
                        <a:t>I3D+MP+MHA+Conv</a:t>
                      </a:r>
                      <a:endParaRPr lang="en-US" altLang="zh-CN" sz="1200"/>
                    </a:p>
                  </a:txBody>
                  <a:tcPr/>
                </a:tc>
                <a:tc>
                  <a:txBody>
                    <a:bodyPr/>
                    <a:p>
                      <a:pPr algn="l">
                        <a:buClrTx/>
                        <a:buSzTx/>
                        <a:buFontTx/>
                        <a:buNone/>
                      </a:pPr>
                      <a:r>
                        <a:rPr lang="en-US" altLang="zh-CN" sz="1200"/>
                        <a:t>83.49</a:t>
                      </a:r>
                      <a:r>
                        <a:rPr lang="en-US" altLang="zh-CN" sz="1200" baseline="30000">
                          <a:solidFill>
                            <a:srgbClr val="FF0000"/>
                          </a:solidFill>
                        </a:rPr>
                        <a:t>+0.65</a:t>
                      </a:r>
                      <a:endParaRPr lang="en-US" altLang="zh-CN" sz="1200" baseline="30000">
                        <a:solidFill>
                          <a:srgbClr val="FF0000"/>
                        </a:solidFill>
                      </a:endParaRPr>
                    </a:p>
                  </a:txBody>
                  <a:tcPr/>
                </a:tc>
                <a:tc>
                  <a:txBody>
                    <a:bodyPr/>
                    <a:p>
                      <a:pPr algn="l">
                        <a:buClrTx/>
                        <a:buSzTx/>
                        <a:buFontTx/>
                        <a:buNone/>
                      </a:pPr>
                      <a:r>
                        <a:rPr lang="en-US" altLang="zh-CN" sz="1200"/>
                        <a:t>79.50</a:t>
                      </a:r>
                      <a:r>
                        <a:rPr lang="en-US" altLang="zh-CN" sz="1200" baseline="30000">
                          <a:solidFill>
                            <a:srgbClr val="FF0000"/>
                          </a:solidFill>
                        </a:rPr>
                        <a:t>+0.77</a:t>
                      </a:r>
                      <a:endParaRPr lang="en-US" altLang="zh-CN" sz="1200" baseline="30000">
                        <a:solidFill>
                          <a:srgbClr val="FF0000"/>
                        </a:solidFill>
                      </a:endParaRPr>
                    </a:p>
                  </a:txBody>
                  <a:tcPr/>
                </a:tc>
                <a:tc>
                  <a:txBody>
                    <a:bodyPr/>
                    <a:p>
                      <a:pPr algn="l">
                        <a:buClrTx/>
                        <a:buSzTx/>
                        <a:buFontTx/>
                        <a:buNone/>
                      </a:pPr>
                      <a:r>
                        <a:rPr lang="en-US" altLang="zh-CN" sz="1200"/>
                        <a:t>72.43</a:t>
                      </a:r>
                      <a:r>
                        <a:rPr lang="en-US" altLang="zh-CN" sz="1200" baseline="30000">
                          <a:solidFill>
                            <a:srgbClr val="FF0000"/>
                          </a:solidFill>
                        </a:rPr>
                        <a:t>+0.28</a:t>
                      </a:r>
                      <a:endParaRPr lang="en-US" altLang="zh-CN" sz="1200" baseline="30000">
                        <a:solidFill>
                          <a:srgbClr val="FF0000"/>
                        </a:solidFill>
                      </a:endParaRPr>
                    </a:p>
                  </a:txBody>
                  <a:tcPr/>
                </a:tc>
                <a:tc>
                  <a:txBody>
                    <a:bodyPr/>
                    <a:p>
                      <a:pPr algn="l">
                        <a:buClrTx/>
                        <a:buSzTx/>
                        <a:buFontTx/>
                        <a:buNone/>
                      </a:pPr>
                      <a:r>
                        <a:rPr lang="en-US" altLang="zh-CN" sz="1200"/>
                        <a:t>60.85</a:t>
                      </a:r>
                      <a:r>
                        <a:rPr lang="en-US" altLang="zh-CN" sz="1200" baseline="30000">
                          <a:solidFill>
                            <a:srgbClr val="FF0000"/>
                          </a:solidFill>
                        </a:rPr>
                        <a:t>+0.06</a:t>
                      </a:r>
                      <a:endParaRPr lang="en-US" altLang="zh-CN" sz="1200" baseline="30000">
                        <a:solidFill>
                          <a:srgbClr val="FF0000"/>
                        </a:solidFill>
                      </a:endParaRPr>
                    </a:p>
                  </a:txBody>
                  <a:tcPr/>
                </a:tc>
                <a:tc>
                  <a:txBody>
                    <a:bodyPr/>
                    <a:p>
                      <a:pPr algn="l">
                        <a:buClrTx/>
                        <a:buSzTx/>
                        <a:buFontTx/>
                        <a:buNone/>
                      </a:pPr>
                      <a:r>
                        <a:rPr lang="en-US" altLang="zh-CN" sz="1200"/>
                        <a:t>46.64</a:t>
                      </a:r>
                      <a:r>
                        <a:rPr lang="en-US" altLang="zh-CN" sz="1200" b="1" baseline="30000"/>
                        <a:t>-0.21</a:t>
                      </a:r>
                      <a:endParaRPr lang="en-US" altLang="zh-CN" sz="1200" b="1" baseline="30000"/>
                    </a:p>
                  </a:txBody>
                  <a:tcPr/>
                </a:tc>
                <a:tc>
                  <a:txBody>
                    <a:bodyPr/>
                    <a:p>
                      <a:pPr algn="l">
                        <a:buClrTx/>
                        <a:buSzTx/>
                        <a:buFontTx/>
                        <a:buNone/>
                      </a:pPr>
                      <a:r>
                        <a:rPr lang="en-US" altLang="zh-CN" sz="1200"/>
                        <a:t>68.58</a:t>
                      </a:r>
                      <a:r>
                        <a:rPr lang="en-US" altLang="zh-CN" sz="1200" baseline="30000">
                          <a:solidFill>
                            <a:srgbClr val="FF0000"/>
                          </a:solidFill>
                        </a:rPr>
                        <a:t>+0.31</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MAE(k=5,q=7)</a:t>
                      </a:r>
                      <a:endParaRPr lang="en-US" altLang="zh-CN" sz="1200">
                        <a:sym typeface="+mn-ea"/>
                      </a:endParaRPr>
                    </a:p>
                  </a:txBody>
                  <a:tcPr/>
                </a:tc>
                <a:tc>
                  <a:txBody>
                    <a:bodyPr/>
                    <a:p>
                      <a:pPr>
                        <a:buNone/>
                      </a:pPr>
                      <a:r>
                        <a:rPr lang="en-US" altLang="zh-CN" sz="1200"/>
                        <a:t>84.33</a:t>
                      </a:r>
                      <a:endParaRPr lang="en-US" altLang="zh-CN" sz="1200" baseline="30000">
                        <a:solidFill>
                          <a:srgbClr val="FF0000"/>
                        </a:solidFill>
                      </a:endParaRPr>
                    </a:p>
                  </a:txBody>
                  <a:tcPr/>
                </a:tc>
                <a:tc>
                  <a:txBody>
                    <a:bodyPr/>
                    <a:p>
                      <a:pPr>
                        <a:buNone/>
                      </a:pPr>
                      <a:r>
                        <a:rPr lang="en-US" altLang="zh-CN" sz="1200"/>
                        <a:t>79.40</a:t>
                      </a:r>
                      <a:endParaRPr lang="en-US" altLang="zh-CN" sz="1200" baseline="30000">
                        <a:solidFill>
                          <a:srgbClr val="FF0000"/>
                        </a:solidFill>
                      </a:endParaRPr>
                    </a:p>
                  </a:txBody>
                  <a:tcPr/>
                </a:tc>
                <a:tc>
                  <a:txBody>
                    <a:bodyPr/>
                    <a:p>
                      <a:pPr>
                        <a:buNone/>
                      </a:pPr>
                      <a:r>
                        <a:rPr lang="en-US" altLang="zh-CN" sz="1200"/>
                        <a:t>73.13</a:t>
                      </a:r>
                      <a:endParaRPr lang="en-US" altLang="zh-CN" sz="1200" b="1" baseline="30000">
                        <a:solidFill>
                          <a:schemeClr val="tx1">
                            <a:lumMod val="95000"/>
                            <a:lumOff val="5000"/>
                          </a:schemeClr>
                        </a:solidFill>
                      </a:endParaRPr>
                    </a:p>
                  </a:txBody>
                  <a:tcPr/>
                </a:tc>
                <a:tc>
                  <a:txBody>
                    <a:bodyPr/>
                    <a:p>
                      <a:pPr>
                        <a:buNone/>
                      </a:pPr>
                      <a:r>
                        <a:rPr lang="en-US" altLang="zh-CN" sz="1200"/>
                        <a:t>62.85</a:t>
                      </a:r>
                      <a:endParaRPr lang="en-US" altLang="zh-CN" sz="1200" baseline="30000">
                        <a:solidFill>
                          <a:srgbClr val="FF0000"/>
                        </a:solidFill>
                      </a:endParaRPr>
                    </a:p>
                  </a:txBody>
                  <a:tcPr/>
                </a:tc>
                <a:tc>
                  <a:txBody>
                    <a:bodyPr/>
                    <a:p>
                      <a:pPr>
                        <a:buNone/>
                      </a:pPr>
                      <a:r>
                        <a:rPr lang="en-US" altLang="zh-CN" sz="1200"/>
                        <a:t>50.43</a:t>
                      </a:r>
                      <a:endParaRPr lang="en-US" altLang="zh-CN" sz="1200" b="1" baseline="30000">
                        <a:solidFill>
                          <a:schemeClr val="tx1">
                            <a:lumMod val="95000"/>
                            <a:lumOff val="5000"/>
                          </a:schemeClr>
                        </a:solidFill>
                      </a:endParaRPr>
                    </a:p>
                  </a:txBody>
                  <a:tcPr/>
                </a:tc>
                <a:tc>
                  <a:txBody>
                    <a:bodyPr/>
                    <a:p>
                      <a:pPr>
                        <a:buNone/>
                      </a:pPr>
                      <a:r>
                        <a:rPr lang="en-US" altLang="zh-CN" sz="1200"/>
                        <a:t>70.03</a:t>
                      </a:r>
                      <a:endParaRPr lang="en-US" altLang="zh-CN" sz="1200" baseline="30000">
                        <a:solidFill>
                          <a:srgbClr val="FF0000"/>
                        </a:solidFill>
                      </a:endParaRPr>
                    </a:p>
                  </a:txBody>
                  <a:tcPr/>
                </a:tc>
              </a:tr>
              <a:tr h="278765">
                <a:tc>
                  <a:txBody>
                    <a:bodyPr/>
                    <a:p>
                      <a:pPr>
                        <a:buNone/>
                      </a:pPr>
                      <a:r>
                        <a:rPr lang="en-US" altLang="zh-CN" sz="1200">
                          <a:sym typeface="+mn-ea"/>
                        </a:rPr>
                        <a:t>MAE(k=5,q=7)+MP</a:t>
                      </a:r>
                      <a:endParaRPr lang="zh-CN" altLang="en-US" sz="1200">
                        <a:sym typeface="+mn-ea"/>
                      </a:endParaRPr>
                    </a:p>
                  </a:txBody>
                  <a:tcPr>
                    <a:solidFill>
                      <a:schemeClr val="accent5">
                        <a:lumMod val="20000"/>
                        <a:lumOff val="80000"/>
                      </a:schemeClr>
                    </a:solidFill>
                  </a:tcPr>
                </a:tc>
                <a:tc>
                  <a:txBody>
                    <a:bodyPr/>
                    <a:p>
                      <a:pPr algn="l">
                        <a:buClrTx/>
                        <a:buSzTx/>
                        <a:buFontTx/>
                        <a:buNone/>
                      </a:pPr>
                      <a:r>
                        <a:rPr lang="en-US" altLang="zh-CN" sz="1200"/>
                        <a:t>85.01</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80.35</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73.18</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64.15</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49.37</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70.41</a:t>
                      </a:r>
                      <a:endParaRPr lang="en-US" altLang="zh-CN" sz="1200" baseline="30000">
                        <a:solidFill>
                          <a:srgbClr val="FF0000"/>
                        </a:solidFill>
                      </a:endParaRPr>
                    </a:p>
                  </a:txBody>
                  <a:tcPr>
                    <a:solidFill>
                      <a:schemeClr val="accent5">
                        <a:lumMod val="20000"/>
                        <a:lumOff val="80000"/>
                      </a:schemeClr>
                    </a:solidFill>
                  </a:tcPr>
                </a:tc>
              </a:tr>
              <a:tr h="278765">
                <a:tc>
                  <a:txBody>
                    <a:bodyPr/>
                    <a:p>
                      <a:pPr>
                        <a:buNone/>
                      </a:pPr>
                      <a:r>
                        <a:rPr lang="en-US" altLang="zh-CN" sz="1200">
                          <a:sym typeface="+mn-ea"/>
                        </a:rPr>
                        <a:t>MAE(k=5,q=11)</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85.16</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80.40</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73.72</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63.18</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49.67</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70.43</a:t>
                      </a:r>
                      <a:endParaRPr lang="en-US" altLang="zh-CN" sz="1200" baseline="30000">
                        <a:solidFill>
                          <a:srgbClr val="FF0000"/>
                        </a:solidFill>
                      </a:endParaRPr>
                    </a:p>
                  </a:txBody>
                  <a:tcPr>
                    <a:solidFill>
                      <a:schemeClr val="accent5">
                        <a:lumMod val="20000"/>
                        <a:lumOff val="80000"/>
                      </a:schemeClr>
                    </a:solidFill>
                  </a:tcPr>
                </a:tc>
              </a:tr>
              <a:tr h="278765">
                <a:tc>
                  <a:txBody>
                    <a:bodyPr/>
                    <a:p>
                      <a:pPr>
                        <a:buNone/>
                      </a:pPr>
                      <a:r>
                        <a:rPr lang="en-US" altLang="zh-CN" sz="1200">
                          <a:sym typeface="+mn-ea"/>
                        </a:rPr>
                        <a:t>MAE(k=5,q=11)+MP</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85.25</a:t>
                      </a:r>
                      <a:endParaRPr lang="en-US" altLang="zh-CN" sz="1200"/>
                    </a:p>
                  </a:txBody>
                  <a:tcPr>
                    <a:solidFill>
                      <a:schemeClr val="accent5">
                        <a:lumMod val="20000"/>
                        <a:lumOff val="80000"/>
                      </a:schemeClr>
                    </a:solidFill>
                  </a:tcPr>
                </a:tc>
                <a:tc>
                  <a:txBody>
                    <a:bodyPr/>
                    <a:p>
                      <a:pPr algn="l">
                        <a:buClrTx/>
                        <a:buSzTx/>
                        <a:buFontTx/>
                        <a:buNone/>
                      </a:pPr>
                      <a:r>
                        <a:rPr lang="en-US" altLang="zh-CN" sz="1200"/>
                        <a:t>81.24</a:t>
                      </a:r>
                      <a:endParaRPr lang="en-US" altLang="zh-CN" sz="1200"/>
                    </a:p>
                  </a:txBody>
                  <a:tcPr>
                    <a:solidFill>
                      <a:schemeClr val="accent5">
                        <a:lumMod val="20000"/>
                        <a:lumOff val="80000"/>
                      </a:schemeClr>
                    </a:solidFill>
                  </a:tcPr>
                </a:tc>
                <a:tc>
                  <a:txBody>
                    <a:bodyPr/>
                    <a:p>
                      <a:pPr algn="l">
                        <a:buClrTx/>
                        <a:buSzTx/>
                        <a:buFontTx/>
                        <a:buNone/>
                      </a:pPr>
                      <a:r>
                        <a:rPr lang="en-US" altLang="zh-CN" sz="1200"/>
                        <a:t>74.30</a:t>
                      </a:r>
                      <a:endParaRPr lang="en-US" altLang="zh-CN" sz="1200"/>
                    </a:p>
                  </a:txBody>
                  <a:tcPr>
                    <a:solidFill>
                      <a:schemeClr val="accent5">
                        <a:lumMod val="20000"/>
                        <a:lumOff val="80000"/>
                      </a:schemeClr>
                    </a:solidFill>
                  </a:tcPr>
                </a:tc>
                <a:tc>
                  <a:txBody>
                    <a:bodyPr/>
                    <a:p>
                      <a:pPr algn="l">
                        <a:buClrTx/>
                        <a:buSzTx/>
                        <a:buFontTx/>
                        <a:buNone/>
                      </a:pPr>
                      <a:r>
                        <a:rPr lang="en-US" altLang="zh-CN" sz="1200"/>
                        <a:t>63.19</a:t>
                      </a:r>
                      <a:endParaRPr lang="en-US" altLang="zh-CN" sz="1200"/>
                    </a:p>
                  </a:txBody>
                  <a:tcPr>
                    <a:solidFill>
                      <a:schemeClr val="accent5">
                        <a:lumMod val="20000"/>
                        <a:lumOff val="80000"/>
                      </a:schemeClr>
                    </a:solidFill>
                  </a:tcPr>
                </a:tc>
                <a:tc>
                  <a:txBody>
                    <a:bodyPr/>
                    <a:p>
                      <a:pPr algn="l">
                        <a:buClrTx/>
                        <a:buSzTx/>
                        <a:buFontTx/>
                        <a:buNone/>
                      </a:pPr>
                      <a:r>
                        <a:rPr lang="en-US" altLang="zh-CN" sz="1200"/>
                        <a:t>49.05</a:t>
                      </a:r>
                      <a:endParaRPr lang="en-US" altLang="zh-CN" sz="1200"/>
                    </a:p>
                  </a:txBody>
                  <a:tcPr>
                    <a:solidFill>
                      <a:schemeClr val="accent5">
                        <a:lumMod val="20000"/>
                        <a:lumOff val="80000"/>
                      </a:schemeClr>
                    </a:solidFill>
                  </a:tcPr>
                </a:tc>
                <a:tc>
                  <a:txBody>
                    <a:bodyPr/>
                    <a:p>
                      <a:pPr algn="l">
                        <a:buClrTx/>
                        <a:buSzTx/>
                        <a:buFontTx/>
                        <a:buNone/>
                      </a:pPr>
                      <a:r>
                        <a:rPr lang="en-US" altLang="zh-CN" sz="1200"/>
                        <a:t>70.60</a:t>
                      </a:r>
                      <a:endParaRPr lang="en-US" altLang="zh-CN" sz="1200"/>
                    </a:p>
                  </a:txBody>
                  <a:tcPr>
                    <a:solidFill>
                      <a:schemeClr val="accent5">
                        <a:lumMod val="20000"/>
                        <a:lumOff val="80000"/>
                      </a:schemeClr>
                    </a:solidFill>
                  </a:tcPr>
                </a:tc>
              </a:tr>
              <a:tr h="278765">
                <a:tc>
                  <a:txBody>
                    <a:bodyPr/>
                    <a:p>
                      <a:pPr>
                        <a:buNone/>
                      </a:pPr>
                      <a:r>
                        <a:rPr lang="en-US" altLang="zh-CN" sz="1200">
                          <a:sym typeface="+mn-ea"/>
                        </a:rPr>
                        <a:t>MAE(k=5,q=11)+MP+MHA</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85.20</a:t>
                      </a:r>
                      <a:endParaRPr lang="en-US" altLang="zh-CN" sz="1200"/>
                    </a:p>
                  </a:txBody>
                  <a:tcPr>
                    <a:solidFill>
                      <a:schemeClr val="accent5">
                        <a:lumMod val="20000"/>
                        <a:lumOff val="80000"/>
                      </a:schemeClr>
                    </a:solidFill>
                  </a:tcPr>
                </a:tc>
                <a:tc>
                  <a:txBody>
                    <a:bodyPr/>
                    <a:p>
                      <a:pPr algn="l">
                        <a:buClrTx/>
                        <a:buSzTx/>
                        <a:buFontTx/>
                        <a:buNone/>
                      </a:pPr>
                      <a:r>
                        <a:rPr lang="en-US" altLang="zh-CN" sz="1200"/>
                        <a:t>80.63</a:t>
                      </a:r>
                      <a:endParaRPr lang="en-US" altLang="zh-CN" sz="1200"/>
                    </a:p>
                  </a:txBody>
                  <a:tcPr>
                    <a:solidFill>
                      <a:schemeClr val="accent5">
                        <a:lumMod val="20000"/>
                        <a:lumOff val="80000"/>
                      </a:schemeClr>
                    </a:solidFill>
                  </a:tcPr>
                </a:tc>
                <a:tc>
                  <a:txBody>
                    <a:bodyPr/>
                    <a:p>
                      <a:pPr algn="l">
                        <a:buClrTx/>
                        <a:buSzTx/>
                        <a:buFontTx/>
                        <a:buNone/>
                      </a:pPr>
                      <a:r>
                        <a:rPr lang="en-US" altLang="zh-CN" sz="1200"/>
                        <a:t>73.38</a:t>
                      </a:r>
                      <a:endParaRPr lang="en-US" altLang="zh-CN" sz="1200"/>
                    </a:p>
                  </a:txBody>
                  <a:tcPr>
                    <a:solidFill>
                      <a:schemeClr val="accent5">
                        <a:lumMod val="20000"/>
                        <a:lumOff val="80000"/>
                      </a:schemeClr>
                    </a:solidFill>
                  </a:tcPr>
                </a:tc>
                <a:tc>
                  <a:txBody>
                    <a:bodyPr/>
                    <a:p>
                      <a:pPr algn="l">
                        <a:buClrTx/>
                        <a:buSzTx/>
                        <a:buFontTx/>
                        <a:buNone/>
                      </a:pPr>
                      <a:r>
                        <a:rPr lang="en-US" altLang="zh-CN" sz="1200"/>
                        <a:t>63.58</a:t>
                      </a:r>
                      <a:endParaRPr lang="en-US" altLang="zh-CN" sz="1200"/>
                    </a:p>
                  </a:txBody>
                  <a:tcPr>
                    <a:solidFill>
                      <a:schemeClr val="accent5">
                        <a:lumMod val="20000"/>
                        <a:lumOff val="80000"/>
                      </a:schemeClr>
                    </a:solidFill>
                  </a:tcPr>
                </a:tc>
                <a:tc>
                  <a:txBody>
                    <a:bodyPr/>
                    <a:p>
                      <a:pPr algn="l">
                        <a:buClrTx/>
                        <a:buSzTx/>
                        <a:buFontTx/>
                        <a:buNone/>
                      </a:pPr>
                      <a:r>
                        <a:rPr lang="en-US" altLang="zh-CN" sz="1200"/>
                        <a:t>49.08</a:t>
                      </a:r>
                      <a:endParaRPr lang="en-US" altLang="zh-CN" sz="1200"/>
                    </a:p>
                  </a:txBody>
                  <a:tcPr>
                    <a:solidFill>
                      <a:schemeClr val="accent5">
                        <a:lumMod val="20000"/>
                        <a:lumOff val="80000"/>
                      </a:schemeClr>
                    </a:solidFill>
                  </a:tcPr>
                </a:tc>
                <a:tc>
                  <a:txBody>
                    <a:bodyPr/>
                    <a:p>
                      <a:pPr algn="l">
                        <a:buClrTx/>
                        <a:buSzTx/>
                        <a:buFontTx/>
                        <a:buNone/>
                      </a:pPr>
                      <a:r>
                        <a:rPr lang="en-US" altLang="zh-CN" sz="1200"/>
                        <a:t>70.37</a:t>
                      </a:r>
                      <a:endParaRPr lang="en-US" altLang="zh-CN" sz="1200"/>
                    </a:p>
                  </a:txBody>
                  <a:tcPr>
                    <a:solidFill>
                      <a:schemeClr val="accent5">
                        <a:lumMod val="20000"/>
                        <a:lumOff val="80000"/>
                      </a:schemeClr>
                    </a:solidFill>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15</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2" name="文本框 1"/>
          <p:cNvSpPr txBox="1"/>
          <p:nvPr/>
        </p:nvSpPr>
        <p:spPr>
          <a:xfrm>
            <a:off x="10023475" y="-1028065"/>
            <a:ext cx="3048000" cy="368300"/>
          </a:xfrm>
          <a:prstGeom prst="rect">
            <a:avLst/>
          </a:prstGeom>
          <a:noFill/>
        </p:spPr>
        <p:txBody>
          <a:bodyPr wrap="square" rtlCol="0">
            <a:spAutoFit/>
          </a:bodyPr>
          <a:p>
            <a:endParaRPr lang="zh-CN" altLang="en-US"/>
          </a:p>
        </p:txBody>
      </p:sp>
      <p:sp>
        <p:nvSpPr>
          <p:cNvPr id="3" name="文本框 2"/>
          <p:cNvSpPr txBox="1"/>
          <p:nvPr/>
        </p:nvSpPr>
        <p:spPr>
          <a:xfrm>
            <a:off x="10744200" y="-207708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77745" y="2559685"/>
            <a:ext cx="389255" cy="368300"/>
          </a:xfrm>
          <a:prstGeom prst="rect">
            <a:avLst/>
          </a:prstGeom>
          <a:noFill/>
        </p:spPr>
        <p:txBody>
          <a:bodyPr wrap="square" rtlCol="0">
            <a:spAutoFit/>
          </a:bodyPr>
          <a:p>
            <a:r>
              <a:rPr lang="en-US" altLang="zh-CN"/>
              <a:t>x</a:t>
            </a:r>
            <a:endParaRPr lang="en-US" altLang="zh-CN"/>
          </a:p>
        </p:txBody>
      </p:sp>
      <p:sp>
        <p:nvSpPr>
          <p:cNvPr id="8" name="矩形 7"/>
          <p:cNvSpPr/>
          <p:nvPr/>
        </p:nvSpPr>
        <p:spPr>
          <a:xfrm>
            <a:off x="3225800" y="219138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225800" y="305562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198620" y="305562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nvCxnSpPr>
        <p:spPr>
          <a:xfrm>
            <a:off x="2518410" y="2757805"/>
            <a:ext cx="261620" cy="0"/>
          </a:xfrm>
          <a:prstGeom prst="line">
            <a:avLst/>
          </a:prstGeom>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80030" y="1745615"/>
            <a:ext cx="0" cy="1922145"/>
          </a:xfrm>
          <a:prstGeom prst="line">
            <a:avLst/>
          </a:prstGeom>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flipV="1">
            <a:off x="2780030" y="2311400"/>
            <a:ext cx="44577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endCxn id="10" idx="1"/>
          </p:cNvCxnSpPr>
          <p:nvPr/>
        </p:nvCxnSpPr>
        <p:spPr>
          <a:xfrm>
            <a:off x="2780030" y="3172460"/>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2767330" y="3667760"/>
            <a:ext cx="3480435" cy="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3175635" y="3012440"/>
            <a:ext cx="748030"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sp>
        <p:nvSpPr>
          <p:cNvPr id="22" name="文本框 21"/>
          <p:cNvSpPr txBox="1"/>
          <p:nvPr/>
        </p:nvSpPr>
        <p:spPr>
          <a:xfrm>
            <a:off x="4116070" y="3004185"/>
            <a:ext cx="842645" cy="306705"/>
          </a:xfrm>
          <a:prstGeom prst="rect">
            <a:avLst/>
          </a:prstGeom>
          <a:noFill/>
        </p:spPr>
        <p:txBody>
          <a:bodyPr wrap="square" rtlCol="0">
            <a:spAutoFit/>
          </a:bodyPr>
          <a:p>
            <a:r>
              <a:rPr lang="en-US" altLang="zh-CN" sz="1400"/>
              <a:t>Conv</a:t>
            </a:r>
            <a:r>
              <a:rPr lang="en-US" altLang="zh-CN" sz="1400" baseline="-25000"/>
              <a:t>kw</a:t>
            </a:r>
            <a:endParaRPr lang="en-US" altLang="zh-CN" sz="1400" baseline="-25000"/>
          </a:p>
        </p:txBody>
      </p:sp>
      <p:sp>
        <p:nvSpPr>
          <p:cNvPr id="23" name="文本框 22"/>
          <p:cNvSpPr txBox="1"/>
          <p:nvPr/>
        </p:nvSpPr>
        <p:spPr>
          <a:xfrm>
            <a:off x="3260725" y="2163445"/>
            <a:ext cx="424180" cy="306705"/>
          </a:xfrm>
          <a:prstGeom prst="rect">
            <a:avLst/>
          </a:prstGeom>
          <a:noFill/>
        </p:spPr>
        <p:txBody>
          <a:bodyPr wrap="square" rtlCol="0">
            <a:spAutoFit/>
          </a:bodyPr>
          <a:p>
            <a:r>
              <a:rPr lang="en-US" altLang="zh-CN" sz="1400"/>
              <a:t>FC</a:t>
            </a:r>
            <a:endParaRPr lang="en-US" altLang="zh-CN" sz="1400"/>
          </a:p>
        </p:txBody>
      </p:sp>
      <p:cxnSp>
        <p:nvCxnSpPr>
          <p:cNvPr id="39" name="直接箭头连接符 38"/>
          <p:cNvCxnSpPr/>
          <p:nvPr/>
        </p:nvCxnSpPr>
        <p:spPr>
          <a:xfrm flipV="1">
            <a:off x="3770630" y="2311400"/>
            <a:ext cx="10966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椭圆 39"/>
          <p:cNvSpPr/>
          <p:nvPr/>
        </p:nvSpPr>
        <p:spPr>
          <a:xfrm>
            <a:off x="4881245" y="2191385"/>
            <a:ext cx="219075" cy="2070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1" name="直接箭头连接符 40"/>
          <p:cNvCxnSpPr/>
          <p:nvPr/>
        </p:nvCxnSpPr>
        <p:spPr>
          <a:xfrm>
            <a:off x="2780030" y="1746250"/>
            <a:ext cx="187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4641850" y="1500505"/>
            <a:ext cx="714375" cy="44005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4699000" y="1476375"/>
            <a:ext cx="882650" cy="521970"/>
          </a:xfrm>
          <a:prstGeom prst="rect">
            <a:avLst/>
          </a:prstGeom>
          <a:noFill/>
        </p:spPr>
        <p:txBody>
          <a:bodyPr wrap="square" rtlCol="0">
            <a:spAutoFit/>
          </a:bodyPr>
          <a:p>
            <a:r>
              <a:rPr lang="en-US" altLang="zh-CN" sz="1400"/>
              <a:t>MHA+</a:t>
            </a:r>
            <a:endParaRPr lang="en-US" altLang="zh-CN" sz="1400"/>
          </a:p>
          <a:p>
            <a:r>
              <a:rPr lang="en-US" altLang="zh-CN" sz="1400"/>
              <a:t>ReLU</a:t>
            </a:r>
            <a:endParaRPr lang="en-US" altLang="zh-CN" sz="1400"/>
          </a:p>
        </p:txBody>
      </p:sp>
      <p:cxnSp>
        <p:nvCxnSpPr>
          <p:cNvPr id="44" name="直接箭头连接符 43"/>
          <p:cNvCxnSpPr/>
          <p:nvPr/>
        </p:nvCxnSpPr>
        <p:spPr>
          <a:xfrm>
            <a:off x="4962525" y="1929130"/>
            <a:ext cx="0" cy="262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4814570" y="2122805"/>
            <a:ext cx="375285" cy="312420"/>
          </a:xfrm>
          <a:prstGeom prst="rect">
            <a:avLst/>
          </a:prstGeom>
          <a:noFill/>
        </p:spPr>
        <p:txBody>
          <a:bodyPr wrap="square" rtlCol="0">
            <a:noAutofit/>
          </a:bodyPr>
          <a:p>
            <a:r>
              <a:rPr lang="zh-CN" altLang="en-US"/>
              <a:t>×</a:t>
            </a:r>
            <a:endParaRPr lang="zh-CN" altLang="en-US"/>
          </a:p>
        </p:txBody>
      </p:sp>
      <p:cxnSp>
        <p:nvCxnSpPr>
          <p:cNvPr id="46" name="直接连接符 45"/>
          <p:cNvCxnSpPr/>
          <p:nvPr/>
        </p:nvCxnSpPr>
        <p:spPr>
          <a:xfrm flipV="1">
            <a:off x="5100320" y="2318385"/>
            <a:ext cx="1153160" cy="635"/>
          </a:xfrm>
          <a:prstGeom prst="line">
            <a:avLst/>
          </a:prstGeom>
        </p:spPr>
        <p:style>
          <a:lnRef idx="2">
            <a:schemeClr val="accent1"/>
          </a:lnRef>
          <a:fillRef idx="0">
            <a:srgbClr val="FFFFFF"/>
          </a:fillRef>
          <a:effectRef idx="0">
            <a:srgbClr val="FFFFFF"/>
          </a:effectRef>
          <a:fontRef idx="minor">
            <a:schemeClr val="tx1"/>
          </a:fontRef>
        </p:style>
      </p:cxnSp>
      <p:sp>
        <p:nvSpPr>
          <p:cNvPr id="47" name="椭圆 46"/>
          <p:cNvSpPr/>
          <p:nvPr/>
        </p:nvSpPr>
        <p:spPr>
          <a:xfrm>
            <a:off x="6142355" y="3074670"/>
            <a:ext cx="207010" cy="20510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a:off x="6103620" y="2982595"/>
            <a:ext cx="498475" cy="368300"/>
          </a:xfrm>
          <a:prstGeom prst="rect">
            <a:avLst/>
          </a:prstGeom>
          <a:noFill/>
        </p:spPr>
        <p:txBody>
          <a:bodyPr wrap="square" rtlCol="0">
            <a:spAutoFit/>
          </a:bodyPr>
          <a:p>
            <a:r>
              <a:rPr lang="en-US" altLang="zh-CN"/>
              <a:t>+</a:t>
            </a:r>
            <a:endParaRPr lang="en-US" altLang="zh-CN"/>
          </a:p>
        </p:txBody>
      </p:sp>
      <p:cxnSp>
        <p:nvCxnSpPr>
          <p:cNvPr id="49" name="直接箭头连接符 48"/>
          <p:cNvCxnSpPr/>
          <p:nvPr/>
        </p:nvCxnSpPr>
        <p:spPr>
          <a:xfrm>
            <a:off x="6247765" y="2319020"/>
            <a:ext cx="0" cy="755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702300" y="3168650"/>
            <a:ext cx="4394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flipV="1">
            <a:off x="6247765" y="3281680"/>
            <a:ext cx="5715" cy="386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350000" y="3168650"/>
            <a:ext cx="5448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a:off x="3756660" y="318452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a:off x="4725670" y="318452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7" name="矩形 56"/>
          <p:cNvSpPr/>
          <p:nvPr/>
        </p:nvSpPr>
        <p:spPr>
          <a:xfrm>
            <a:off x="5151120" y="304800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nvSpPr>
        <p:spPr>
          <a:xfrm>
            <a:off x="5070475" y="2982595"/>
            <a:ext cx="842645" cy="306705"/>
          </a:xfrm>
          <a:prstGeom prst="rect">
            <a:avLst/>
          </a:prstGeom>
          <a:noFill/>
        </p:spPr>
        <p:txBody>
          <a:bodyPr wrap="square" rtlCol="0">
            <a:spAutoFit/>
          </a:bodyPr>
          <a:p>
            <a:r>
              <a:rPr lang="en-US" altLang="zh-CN" sz="1400"/>
              <a:t>Conv</a:t>
            </a:r>
            <a:r>
              <a:rPr lang="en-US" altLang="zh-CN" sz="1400" baseline="-25000"/>
              <a:t>λw</a:t>
            </a:r>
            <a:endParaRPr lang="en-US" altLang="zh-CN" sz="1400" baseline="-25000"/>
          </a:p>
        </p:txBody>
      </p:sp>
      <p:sp>
        <p:nvSpPr>
          <p:cNvPr id="59" name="文本框 58"/>
          <p:cNvSpPr txBox="1"/>
          <p:nvPr/>
        </p:nvSpPr>
        <p:spPr>
          <a:xfrm>
            <a:off x="4090035" y="3372485"/>
            <a:ext cx="848360" cy="306705"/>
          </a:xfrm>
          <a:prstGeom prst="rect">
            <a:avLst/>
          </a:prstGeom>
          <a:noFill/>
        </p:spPr>
        <p:txBody>
          <a:bodyPr wrap="square" rtlCol="0">
            <a:spAutoFit/>
          </a:bodyPr>
          <a:p>
            <a:r>
              <a:rPr lang="en-US" altLang="zh-CN" sz="1400"/>
              <a:t>shortcut</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14</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62" name="Text 0"/>
          <p:cNvSpPr/>
          <p:nvPr/>
        </p:nvSpPr>
        <p:spPr>
          <a:xfrm>
            <a:off x="1125220" y="383540"/>
            <a:ext cx="7506653" cy="552450"/>
          </a:xfrm>
          <a:prstGeom prst="rect">
            <a:avLst/>
          </a:prstGeom>
          <a:noFill/>
        </p:spPr>
        <p:txBody>
          <a:bodyPr wrap="square" rtlCol="0" anchor="ctr"/>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改进三：</a:t>
            </a:r>
            <a:r>
              <a:rPr lang="zh-CN" sz="2080" b="1" dirty="0">
                <a:solidFill>
                  <a:srgbClr val="FF7500"/>
                </a:solidFill>
                <a:latin typeface="Noto Sans SC" pitchFamily="34" charset="0"/>
                <a:ea typeface="Noto Sans SC" pitchFamily="34" charset="-122"/>
                <a:cs typeface="Noto Sans SC" pitchFamily="34" charset="-120"/>
              </a:rPr>
              <a:t>使用不同尺度卷积堆叠来提取局部特征</a:t>
            </a:r>
            <a:endParaRPr lang="zh-CN" sz="2080" b="1" dirty="0">
              <a:solidFill>
                <a:srgbClr val="FF7500"/>
              </a:solidFill>
              <a:latin typeface="Noto Sans SC" pitchFamily="34" charset="0"/>
              <a:ea typeface="Noto Sans SC" pitchFamily="34" charset="-122"/>
              <a:cs typeface="Noto Sans SC" pitchFamily="34" charset="-120"/>
            </a:endParaRPr>
          </a:p>
        </p:txBody>
      </p:sp>
      <p:sp>
        <p:nvSpPr>
          <p:cNvPr id="3" name="文本框 2"/>
          <p:cNvSpPr txBox="1"/>
          <p:nvPr/>
        </p:nvSpPr>
        <p:spPr>
          <a:xfrm>
            <a:off x="-1321435" y="-428625"/>
            <a:ext cx="3048000" cy="368300"/>
          </a:xfrm>
          <a:prstGeom prst="rect">
            <a:avLst/>
          </a:prstGeom>
          <a:noFill/>
        </p:spPr>
        <p:txBody>
          <a:bodyPr wrap="square" rtlCol="0">
            <a:spAutoFit/>
          </a:bodyPr>
          <a:p>
            <a:endParaRPr lang="zh-CN" altLang="en-US"/>
          </a:p>
        </p:txBody>
      </p:sp>
      <p:sp>
        <p:nvSpPr>
          <p:cNvPr id="4" name="文本框 3"/>
          <p:cNvSpPr txBox="1"/>
          <p:nvPr/>
        </p:nvSpPr>
        <p:spPr>
          <a:xfrm>
            <a:off x="-2058035" y="-428625"/>
            <a:ext cx="3048000" cy="368300"/>
          </a:xfrm>
          <a:prstGeom prst="rect">
            <a:avLst/>
          </a:prstGeom>
          <a:noFill/>
        </p:spPr>
        <p:txBody>
          <a:bodyPr wrap="square" rtlCol="0">
            <a:spAutoFit/>
          </a:bodyPr>
          <a:p>
            <a:endParaRPr lang="zh-CN" altLang="en-US"/>
          </a:p>
        </p:txBody>
      </p:sp>
      <p:sp>
        <p:nvSpPr>
          <p:cNvPr id="7" name="文本框 6"/>
          <p:cNvSpPr txBox="1"/>
          <p:nvPr/>
        </p:nvSpPr>
        <p:spPr>
          <a:xfrm>
            <a:off x="-2591435" y="396557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custDataLst>
              <p:tags r:id="rId1"/>
            </p:custDataLst>
          </p:nvPr>
        </p:nvGraphicFramePr>
        <p:xfrm>
          <a:off x="1349375" y="1254760"/>
          <a:ext cx="6755130" cy="2872105"/>
        </p:xfrm>
        <a:graphic>
          <a:graphicData uri="http://schemas.openxmlformats.org/drawingml/2006/table">
            <a:tbl>
              <a:tblPr firstRow="1" bandRow="1">
                <a:tableStyleId>{5C22544A-7EE6-4342-B048-85BDC9FD1C3A}</a:tableStyleId>
              </a:tblPr>
              <a:tblGrid>
                <a:gridCol w="1787525"/>
                <a:gridCol w="796290"/>
                <a:gridCol w="785495"/>
                <a:gridCol w="795655"/>
                <a:gridCol w="855345"/>
                <a:gridCol w="861060"/>
                <a:gridCol w="873760"/>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solidFill>
                      <a:schemeClr val="accent5">
                        <a:lumMod val="20000"/>
                        <a:lumOff val="80000"/>
                      </a:schemeClr>
                    </a:solidFill>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solidFill>
                      <a:schemeClr val="accent5">
                        <a:lumMod val="20000"/>
                        <a:lumOff val="80000"/>
                      </a:schemeClr>
                    </a:solidFill>
                  </a:tcPr>
                </a:tc>
              </a:tr>
              <a:tr h="274320">
                <a:tc>
                  <a:txBody>
                    <a:bodyPr/>
                    <a:p>
                      <a:pPr>
                        <a:buNone/>
                      </a:pPr>
                      <a:r>
                        <a:rPr lang="en-US" altLang="zh-CN" sz="1200"/>
                        <a:t>I3D+MP+MHA</a:t>
                      </a:r>
                      <a:endParaRPr lang="en-US" altLang="zh-CN" sz="1200"/>
                    </a:p>
                  </a:txBody>
                  <a:tcPr/>
                </a:tc>
                <a:tc>
                  <a:txBody>
                    <a:bodyPr/>
                    <a:p>
                      <a:pPr algn="l">
                        <a:buClrTx/>
                        <a:buSzTx/>
                        <a:buFontTx/>
                        <a:buNone/>
                      </a:pPr>
                      <a:r>
                        <a:rPr lang="en-US" altLang="zh-CN" sz="1200"/>
                        <a:t>83.36</a:t>
                      </a:r>
                      <a:r>
                        <a:rPr lang="en-US" altLang="zh-CN" sz="1200" baseline="30000">
                          <a:solidFill>
                            <a:srgbClr val="FF0000"/>
                          </a:solidFill>
                        </a:rPr>
                        <a:t>+0.52</a:t>
                      </a:r>
                      <a:endParaRPr lang="en-US" altLang="zh-CN" sz="1200" baseline="30000">
                        <a:solidFill>
                          <a:srgbClr val="FF0000"/>
                        </a:solidFill>
                      </a:endParaRPr>
                    </a:p>
                  </a:txBody>
                  <a:tcPr/>
                </a:tc>
                <a:tc>
                  <a:txBody>
                    <a:bodyPr/>
                    <a:p>
                      <a:pPr algn="l">
                        <a:buClrTx/>
                        <a:buSzTx/>
                        <a:buFontTx/>
                        <a:buNone/>
                      </a:pPr>
                      <a:r>
                        <a:rPr lang="en-US" altLang="zh-CN" sz="1200"/>
                        <a:t>79.33</a:t>
                      </a:r>
                      <a:r>
                        <a:rPr lang="en-US" altLang="zh-CN" sz="1200" baseline="30000">
                          <a:solidFill>
                            <a:srgbClr val="FF0000"/>
                          </a:solidFill>
                        </a:rPr>
                        <a:t>+0.60</a:t>
                      </a:r>
                      <a:endParaRPr lang="en-US" altLang="zh-CN" sz="1200" baseline="30000">
                        <a:solidFill>
                          <a:srgbClr val="FF0000"/>
                        </a:solidFill>
                      </a:endParaRPr>
                    </a:p>
                  </a:txBody>
                  <a:tcPr/>
                </a:tc>
                <a:tc>
                  <a:txBody>
                    <a:bodyPr/>
                    <a:p>
                      <a:pPr algn="l">
                        <a:buClrTx/>
                        <a:buSzTx/>
                        <a:buFontTx/>
                        <a:buNone/>
                      </a:pPr>
                      <a:r>
                        <a:rPr lang="en-US" altLang="zh-CN" sz="1200"/>
                        <a:t>72.44</a:t>
                      </a:r>
                      <a:r>
                        <a:rPr lang="en-US" altLang="zh-CN" sz="1200" baseline="30000">
                          <a:solidFill>
                            <a:srgbClr val="FF0000"/>
                          </a:solidFill>
                        </a:rPr>
                        <a:t>+0.29</a:t>
                      </a:r>
                      <a:endParaRPr lang="en-US" altLang="zh-CN" sz="1200" baseline="30000">
                        <a:solidFill>
                          <a:srgbClr val="FF0000"/>
                        </a:solidFill>
                      </a:endParaRPr>
                    </a:p>
                  </a:txBody>
                  <a:tcPr/>
                </a:tc>
                <a:tc>
                  <a:txBody>
                    <a:bodyPr/>
                    <a:p>
                      <a:pPr algn="l">
                        <a:buClrTx/>
                        <a:buSzTx/>
                        <a:buFontTx/>
                        <a:buNone/>
                      </a:pPr>
                      <a:r>
                        <a:rPr lang="en-US" altLang="zh-CN" sz="1200"/>
                        <a:t>60.88</a:t>
                      </a:r>
                      <a:r>
                        <a:rPr lang="en-US" altLang="zh-CN" sz="1200" baseline="30000">
                          <a:solidFill>
                            <a:srgbClr val="FF0000"/>
                          </a:solidFill>
                        </a:rPr>
                        <a:t>+0.09</a:t>
                      </a:r>
                      <a:endParaRPr lang="en-US" altLang="zh-CN" sz="1200" baseline="30000">
                        <a:solidFill>
                          <a:srgbClr val="FF0000"/>
                        </a:solidFill>
                      </a:endParaRPr>
                    </a:p>
                  </a:txBody>
                  <a:tcPr/>
                </a:tc>
                <a:tc>
                  <a:txBody>
                    <a:bodyPr/>
                    <a:p>
                      <a:pPr algn="l">
                        <a:buClrTx/>
                        <a:buSzTx/>
                        <a:buFontTx/>
                        <a:buNone/>
                      </a:pPr>
                      <a:r>
                        <a:rPr lang="en-US" altLang="zh-CN" sz="1200"/>
                        <a:t>46.03</a:t>
                      </a:r>
                      <a:r>
                        <a:rPr lang="en-US" altLang="zh-CN" sz="1200" b="1" baseline="30000">
                          <a:solidFill>
                            <a:schemeClr val="tx1"/>
                          </a:solidFill>
                        </a:rPr>
                        <a:t>-0.82</a:t>
                      </a:r>
                      <a:endParaRPr lang="en-US" altLang="zh-CN" sz="1200" b="1" baseline="30000">
                        <a:solidFill>
                          <a:schemeClr val="tx1"/>
                        </a:solidFill>
                      </a:endParaRPr>
                    </a:p>
                  </a:txBody>
                  <a:tcPr/>
                </a:tc>
                <a:tc>
                  <a:txBody>
                    <a:bodyPr/>
                    <a:p>
                      <a:pPr algn="l">
                        <a:buClrTx/>
                        <a:buSzTx/>
                        <a:buFontTx/>
                        <a:buNone/>
                      </a:pPr>
                      <a:r>
                        <a:rPr lang="en-US" altLang="zh-CN" sz="1200"/>
                        <a:t>68.41</a:t>
                      </a:r>
                      <a:r>
                        <a:rPr lang="en-US" altLang="zh-CN" sz="1200" baseline="30000">
                          <a:solidFill>
                            <a:srgbClr val="FF0000"/>
                          </a:solidFill>
                        </a:rPr>
                        <a:t>+0.14</a:t>
                      </a:r>
                      <a:endParaRPr lang="en-US" altLang="zh-CN" sz="1200" baseline="30000">
                        <a:solidFill>
                          <a:srgbClr val="FF0000"/>
                        </a:solidFill>
                      </a:endParaRPr>
                    </a:p>
                  </a:txBody>
                  <a:tcPr/>
                </a:tc>
              </a:tr>
              <a:tr h="274320">
                <a:tc>
                  <a:txBody>
                    <a:bodyPr/>
                    <a:p>
                      <a:pPr>
                        <a:buNone/>
                      </a:pPr>
                      <a:r>
                        <a:rPr lang="en-US" altLang="zh-CN" sz="1200"/>
                        <a:t>I3D+MP+MHA+Conv</a:t>
                      </a:r>
                      <a:endParaRPr lang="en-US" altLang="zh-CN" sz="1200"/>
                    </a:p>
                  </a:txBody>
                  <a:tcPr/>
                </a:tc>
                <a:tc>
                  <a:txBody>
                    <a:bodyPr/>
                    <a:p>
                      <a:pPr algn="l">
                        <a:buClrTx/>
                        <a:buSzTx/>
                        <a:buFontTx/>
                        <a:buNone/>
                      </a:pPr>
                      <a:r>
                        <a:rPr lang="en-US" altLang="zh-CN" sz="1200"/>
                        <a:t>83.49</a:t>
                      </a:r>
                      <a:r>
                        <a:rPr lang="en-US" altLang="zh-CN" sz="1200" baseline="30000">
                          <a:solidFill>
                            <a:srgbClr val="FF0000"/>
                          </a:solidFill>
                        </a:rPr>
                        <a:t>+0.65</a:t>
                      </a:r>
                      <a:endParaRPr lang="en-US" altLang="zh-CN" sz="1200" baseline="30000">
                        <a:solidFill>
                          <a:srgbClr val="FF0000"/>
                        </a:solidFill>
                      </a:endParaRPr>
                    </a:p>
                  </a:txBody>
                  <a:tcPr/>
                </a:tc>
                <a:tc>
                  <a:txBody>
                    <a:bodyPr/>
                    <a:p>
                      <a:pPr algn="l">
                        <a:buClrTx/>
                        <a:buSzTx/>
                        <a:buFontTx/>
                        <a:buNone/>
                      </a:pPr>
                      <a:r>
                        <a:rPr lang="en-US" altLang="zh-CN" sz="1200"/>
                        <a:t>79.50</a:t>
                      </a:r>
                      <a:r>
                        <a:rPr lang="en-US" altLang="zh-CN" sz="1200" baseline="30000">
                          <a:solidFill>
                            <a:srgbClr val="FF0000"/>
                          </a:solidFill>
                        </a:rPr>
                        <a:t>+0.77</a:t>
                      </a:r>
                      <a:endParaRPr lang="en-US" altLang="zh-CN" sz="1200" baseline="30000">
                        <a:solidFill>
                          <a:srgbClr val="FF0000"/>
                        </a:solidFill>
                      </a:endParaRPr>
                    </a:p>
                  </a:txBody>
                  <a:tcPr/>
                </a:tc>
                <a:tc>
                  <a:txBody>
                    <a:bodyPr/>
                    <a:p>
                      <a:pPr algn="l">
                        <a:buClrTx/>
                        <a:buSzTx/>
                        <a:buFontTx/>
                        <a:buNone/>
                      </a:pPr>
                      <a:r>
                        <a:rPr lang="en-US" altLang="zh-CN" sz="1200"/>
                        <a:t>72.43</a:t>
                      </a:r>
                      <a:r>
                        <a:rPr lang="en-US" altLang="zh-CN" sz="1200" baseline="30000">
                          <a:solidFill>
                            <a:srgbClr val="FF0000"/>
                          </a:solidFill>
                        </a:rPr>
                        <a:t>+0.28</a:t>
                      </a:r>
                      <a:endParaRPr lang="en-US" altLang="zh-CN" sz="1200" baseline="30000">
                        <a:solidFill>
                          <a:srgbClr val="FF0000"/>
                        </a:solidFill>
                      </a:endParaRPr>
                    </a:p>
                  </a:txBody>
                  <a:tcPr/>
                </a:tc>
                <a:tc>
                  <a:txBody>
                    <a:bodyPr/>
                    <a:p>
                      <a:pPr algn="l">
                        <a:buClrTx/>
                        <a:buSzTx/>
                        <a:buFontTx/>
                        <a:buNone/>
                      </a:pPr>
                      <a:r>
                        <a:rPr lang="en-US" altLang="zh-CN" sz="1200"/>
                        <a:t>60.85</a:t>
                      </a:r>
                      <a:r>
                        <a:rPr lang="en-US" altLang="zh-CN" sz="1200" baseline="30000">
                          <a:solidFill>
                            <a:srgbClr val="FF0000"/>
                          </a:solidFill>
                        </a:rPr>
                        <a:t>+0.06</a:t>
                      </a:r>
                      <a:endParaRPr lang="en-US" altLang="zh-CN" sz="1200" baseline="30000">
                        <a:solidFill>
                          <a:srgbClr val="FF0000"/>
                        </a:solidFill>
                      </a:endParaRPr>
                    </a:p>
                  </a:txBody>
                  <a:tcPr/>
                </a:tc>
                <a:tc>
                  <a:txBody>
                    <a:bodyPr/>
                    <a:p>
                      <a:pPr algn="l">
                        <a:buClrTx/>
                        <a:buSzTx/>
                        <a:buFontTx/>
                        <a:buNone/>
                      </a:pPr>
                      <a:r>
                        <a:rPr lang="en-US" altLang="zh-CN" sz="1200"/>
                        <a:t>46.64</a:t>
                      </a:r>
                      <a:r>
                        <a:rPr lang="en-US" altLang="zh-CN" sz="1200" b="1" baseline="30000"/>
                        <a:t>-0.21</a:t>
                      </a:r>
                      <a:endParaRPr lang="en-US" altLang="zh-CN" sz="1200" b="1" baseline="30000"/>
                    </a:p>
                  </a:txBody>
                  <a:tcPr/>
                </a:tc>
                <a:tc>
                  <a:txBody>
                    <a:bodyPr/>
                    <a:p>
                      <a:pPr algn="l">
                        <a:buClrTx/>
                        <a:buSzTx/>
                        <a:buFontTx/>
                        <a:buNone/>
                      </a:pPr>
                      <a:r>
                        <a:rPr lang="en-US" altLang="zh-CN" sz="1200"/>
                        <a:t>68.58</a:t>
                      </a:r>
                      <a:r>
                        <a:rPr lang="en-US" altLang="zh-CN" sz="1200" baseline="30000">
                          <a:solidFill>
                            <a:srgbClr val="FF0000"/>
                          </a:solidFill>
                        </a:rPr>
                        <a:t>+0.31</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VideoMAEv2+MaxPool</a:t>
                      </a:r>
                      <a:endParaRPr lang="en-US" altLang="zh-CN" sz="1200">
                        <a:sym typeface="+mn-ea"/>
                      </a:endParaRPr>
                    </a:p>
                  </a:txBody>
                  <a:tcPr/>
                </a:tc>
                <a:tc>
                  <a:txBody>
                    <a:bodyPr/>
                    <a:p>
                      <a:pPr>
                        <a:buNone/>
                      </a:pPr>
                      <a:r>
                        <a:rPr lang="en-US" altLang="zh-CN" sz="1200"/>
                        <a:t>85.17</a:t>
                      </a:r>
                      <a:r>
                        <a:rPr lang="en-US" altLang="zh-CN" sz="1200" baseline="30000">
                          <a:solidFill>
                            <a:srgbClr val="FF0000"/>
                          </a:solidFill>
                        </a:rPr>
                        <a:t>+0.62</a:t>
                      </a:r>
                      <a:endParaRPr lang="en-US" altLang="zh-CN" sz="1200" baseline="30000">
                        <a:solidFill>
                          <a:srgbClr val="FF0000"/>
                        </a:solidFill>
                      </a:endParaRPr>
                    </a:p>
                  </a:txBody>
                  <a:tcPr/>
                </a:tc>
                <a:tc>
                  <a:txBody>
                    <a:bodyPr/>
                    <a:p>
                      <a:pPr>
                        <a:buNone/>
                      </a:pPr>
                      <a:r>
                        <a:rPr lang="en-US" altLang="zh-CN" sz="1200"/>
                        <a:t>80.56</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73.74</a:t>
                      </a:r>
                      <a:r>
                        <a:rPr lang="en-US" altLang="zh-CN" sz="1200" b="1" baseline="30000">
                          <a:solidFill>
                            <a:schemeClr val="tx1">
                              <a:lumMod val="95000"/>
                              <a:lumOff val="5000"/>
                            </a:schemeClr>
                          </a:solidFill>
                        </a:rPr>
                        <a:t>-0.26</a:t>
                      </a:r>
                      <a:endParaRPr lang="en-US" altLang="zh-CN" sz="1200" b="1" baseline="30000">
                        <a:solidFill>
                          <a:schemeClr val="tx1">
                            <a:lumMod val="95000"/>
                            <a:lumOff val="5000"/>
                          </a:schemeClr>
                        </a:solidFill>
                      </a:endParaRPr>
                    </a:p>
                  </a:txBody>
                  <a:tcPr/>
                </a:tc>
                <a:tc>
                  <a:txBody>
                    <a:bodyPr/>
                    <a:p>
                      <a:pPr>
                        <a:buNone/>
                      </a:pPr>
                      <a:r>
                        <a:rPr lang="en-US" altLang="zh-CN" sz="1200"/>
                        <a:t>63.67</a:t>
                      </a:r>
                      <a:r>
                        <a:rPr lang="en-US" altLang="zh-CN" sz="1200" baseline="30000">
                          <a:solidFill>
                            <a:srgbClr val="FF0000"/>
                          </a:solidFill>
                        </a:rPr>
                        <a:t>+0.37</a:t>
                      </a:r>
                      <a:endParaRPr lang="en-US" altLang="zh-CN" sz="1200" baseline="30000">
                        <a:solidFill>
                          <a:srgbClr val="FF0000"/>
                        </a:solidFill>
                      </a:endParaRPr>
                    </a:p>
                  </a:txBody>
                  <a:tcPr/>
                </a:tc>
                <a:tc>
                  <a:txBody>
                    <a:bodyPr/>
                    <a:p>
                      <a:pPr>
                        <a:buNone/>
                      </a:pPr>
                      <a:r>
                        <a:rPr lang="en-US" altLang="zh-CN" sz="1200"/>
                        <a:t>49.85</a:t>
                      </a:r>
                      <a:r>
                        <a:rPr lang="en-US" altLang="zh-CN" sz="1200" b="1" baseline="30000">
                          <a:solidFill>
                            <a:schemeClr val="tx1">
                              <a:lumMod val="95000"/>
                              <a:lumOff val="5000"/>
                            </a:schemeClr>
                          </a:solidFill>
                        </a:rPr>
                        <a:t>-0.04</a:t>
                      </a:r>
                      <a:endParaRPr lang="en-US" altLang="zh-CN" sz="1200" b="1" baseline="30000">
                        <a:solidFill>
                          <a:schemeClr val="tx1">
                            <a:lumMod val="95000"/>
                            <a:lumOff val="5000"/>
                          </a:schemeClr>
                        </a:solidFill>
                      </a:endParaRPr>
                    </a:p>
                  </a:txBody>
                  <a:tcPr/>
                </a:tc>
                <a:tc>
                  <a:txBody>
                    <a:bodyPr/>
                    <a:p>
                      <a:pPr>
                        <a:buNone/>
                      </a:pPr>
                      <a:r>
                        <a:rPr lang="en-US" altLang="zh-CN" sz="1200"/>
                        <a:t>70.60</a:t>
                      </a:r>
                      <a:r>
                        <a:rPr lang="en-US" altLang="zh-CN" sz="1200" baseline="30000">
                          <a:solidFill>
                            <a:srgbClr val="FF0000"/>
                          </a:solidFill>
                        </a:rPr>
                        <a:t>+0.21</a:t>
                      </a:r>
                      <a:endParaRPr lang="en-US" altLang="zh-CN" sz="1200" baseline="30000">
                        <a:solidFill>
                          <a:srgbClr val="FF0000"/>
                        </a:solidFill>
                      </a:endParaRPr>
                    </a:p>
                  </a:txBody>
                  <a:tcPr/>
                </a:tc>
              </a:tr>
              <a:tr h="278765">
                <a:tc>
                  <a:txBody>
                    <a:bodyPr/>
                    <a:p>
                      <a:pPr>
                        <a:buNone/>
                      </a:pPr>
                      <a:r>
                        <a:rPr lang="en-US" altLang="zh-CN" sz="1200">
                          <a:sym typeface="+mn-ea"/>
                        </a:rPr>
                        <a:t>MAE+MP+MHA</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85.05</a:t>
                      </a:r>
                      <a:r>
                        <a:rPr lang="en-US" altLang="zh-CN" sz="1200" baseline="30000">
                          <a:solidFill>
                            <a:srgbClr val="FF0000"/>
                          </a:solidFill>
                        </a:rPr>
                        <a:t>+0.50</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81.07</a:t>
                      </a:r>
                      <a:r>
                        <a:rPr lang="en-US" altLang="zh-CN" sz="1200" baseline="30000">
                          <a:solidFill>
                            <a:srgbClr val="FF0000"/>
                          </a:solidFill>
                        </a:rPr>
                        <a:t>+0.77</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74.79</a:t>
                      </a:r>
                      <a:r>
                        <a:rPr lang="en-US" altLang="zh-CN" sz="1200" baseline="30000">
                          <a:solidFill>
                            <a:srgbClr val="FF0000"/>
                          </a:solidFill>
                        </a:rPr>
                        <a:t>+0.79</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64.37</a:t>
                      </a:r>
                      <a:r>
                        <a:rPr lang="en-US" altLang="zh-CN" sz="1200" baseline="30000">
                          <a:solidFill>
                            <a:srgbClr val="FF0000"/>
                          </a:solidFill>
                        </a:rPr>
                        <a:t>+1.07</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49.58</a:t>
                      </a:r>
                      <a:r>
                        <a:rPr lang="en-US" altLang="zh-CN" sz="1200" b="1" baseline="30000"/>
                        <a:t>-0.31</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70.97</a:t>
                      </a:r>
                      <a:r>
                        <a:rPr lang="en-US" altLang="zh-CN" sz="1200" baseline="30000">
                          <a:solidFill>
                            <a:srgbClr val="FF0000"/>
                          </a:solidFill>
                        </a:rPr>
                        <a:t>+0.56</a:t>
                      </a:r>
                      <a:endParaRPr lang="en-US" altLang="zh-CN" sz="1200" baseline="30000">
                        <a:solidFill>
                          <a:srgbClr val="FF0000"/>
                        </a:solidFill>
                      </a:endParaRPr>
                    </a:p>
                  </a:txBody>
                  <a:tcPr>
                    <a:solidFill>
                      <a:schemeClr val="accent5">
                        <a:lumMod val="20000"/>
                        <a:lumOff val="80000"/>
                      </a:schemeClr>
                    </a:solidFill>
                  </a:tcPr>
                </a:tc>
              </a:tr>
              <a:tr h="278765">
                <a:tc>
                  <a:txBody>
                    <a:bodyPr/>
                    <a:p>
                      <a:pPr>
                        <a:buNone/>
                      </a:pPr>
                      <a:r>
                        <a:rPr lang="en-US" altLang="zh-CN" sz="1200">
                          <a:sym typeface="+mn-ea"/>
                        </a:rPr>
                        <a:t>MAE+MP+MHA+Conv(5)</a:t>
                      </a:r>
                      <a:endParaRPr lang="zh-CN" altLang="en-US" sz="1200">
                        <a:sym typeface="+mn-ea"/>
                      </a:endParaRPr>
                    </a:p>
                  </a:txBody>
                  <a:tcPr>
                    <a:solidFill>
                      <a:schemeClr val="accent5">
                        <a:lumMod val="20000"/>
                        <a:lumOff val="80000"/>
                      </a:schemeClr>
                    </a:solidFill>
                  </a:tcPr>
                </a:tc>
                <a:tc>
                  <a:txBody>
                    <a:bodyPr/>
                    <a:p>
                      <a:pPr algn="l">
                        <a:buClrTx/>
                        <a:buSzTx/>
                        <a:buFontTx/>
                        <a:buNone/>
                      </a:pPr>
                      <a:r>
                        <a:rPr lang="en-US" altLang="zh-CN" sz="1200"/>
                        <a:t>85.16</a:t>
                      </a:r>
                      <a:r>
                        <a:rPr lang="en-US" altLang="zh-CN" sz="1200" baseline="30000">
                          <a:solidFill>
                            <a:srgbClr val="FF0000"/>
                          </a:solidFill>
                        </a:rPr>
                        <a:t>+0.61</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80.52</a:t>
                      </a:r>
                      <a:r>
                        <a:rPr lang="en-US" altLang="zh-CN" sz="1200" baseline="30000">
                          <a:solidFill>
                            <a:srgbClr val="FF0000"/>
                          </a:solidFill>
                        </a:rPr>
                        <a:t>+0.22</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73.29</a:t>
                      </a:r>
                      <a:r>
                        <a:rPr lang="en-US" altLang="zh-CN" sz="1200" b="1" baseline="30000"/>
                        <a:t>-0.71</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64.50</a:t>
                      </a:r>
                      <a:r>
                        <a:rPr lang="en-US" altLang="zh-CN" sz="1200" baseline="30000">
                          <a:solidFill>
                            <a:srgbClr val="FF0000"/>
                          </a:solidFill>
                        </a:rPr>
                        <a:t>+1.20</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49.60</a:t>
                      </a:r>
                      <a:r>
                        <a:rPr lang="en-US" altLang="zh-CN" sz="1200" b="1" baseline="30000"/>
                        <a:t>-0.29</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70.61</a:t>
                      </a:r>
                      <a:r>
                        <a:rPr lang="en-US" altLang="zh-CN" sz="1200" baseline="30000">
                          <a:solidFill>
                            <a:srgbClr val="FF0000"/>
                          </a:solidFill>
                        </a:rPr>
                        <a:t>+0.20</a:t>
                      </a:r>
                      <a:endParaRPr lang="en-US" altLang="zh-CN" sz="1200" baseline="30000">
                        <a:solidFill>
                          <a:srgbClr val="FF0000"/>
                        </a:solidFill>
                      </a:endParaRPr>
                    </a:p>
                  </a:txBody>
                  <a:tcPr>
                    <a:solidFill>
                      <a:schemeClr val="accent5">
                        <a:lumMod val="20000"/>
                        <a:lumOff val="80000"/>
                      </a:schemeClr>
                    </a:solidFill>
                  </a:tcPr>
                </a:tc>
              </a:tr>
              <a:tr h="278765">
                <a:tc>
                  <a:txBody>
                    <a:bodyPr/>
                    <a:p>
                      <a:pPr>
                        <a:buNone/>
                      </a:pPr>
                      <a:r>
                        <a:rPr lang="en-US" altLang="zh-CN" sz="1200">
                          <a:sym typeface="+mn-ea"/>
                        </a:rPr>
                        <a:t>MAE+MP+MHA+Conv(11)</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85.28</a:t>
                      </a:r>
                      <a:endParaRPr lang="en-US" altLang="zh-CN" sz="1200"/>
                    </a:p>
                  </a:txBody>
                  <a:tcPr>
                    <a:solidFill>
                      <a:schemeClr val="accent5">
                        <a:lumMod val="20000"/>
                        <a:lumOff val="80000"/>
                      </a:schemeClr>
                    </a:solidFill>
                  </a:tcPr>
                </a:tc>
                <a:tc>
                  <a:txBody>
                    <a:bodyPr/>
                    <a:p>
                      <a:pPr algn="l">
                        <a:buClrTx/>
                        <a:buSzTx/>
                        <a:buFontTx/>
                        <a:buNone/>
                      </a:pPr>
                      <a:r>
                        <a:rPr lang="en-US" altLang="zh-CN" sz="1200"/>
                        <a:t>80.65</a:t>
                      </a:r>
                      <a:endParaRPr lang="en-US" altLang="zh-CN" sz="1200"/>
                    </a:p>
                  </a:txBody>
                  <a:tcPr>
                    <a:solidFill>
                      <a:schemeClr val="accent5">
                        <a:lumMod val="20000"/>
                        <a:lumOff val="80000"/>
                      </a:schemeClr>
                    </a:solidFill>
                  </a:tcPr>
                </a:tc>
                <a:tc>
                  <a:txBody>
                    <a:bodyPr/>
                    <a:p>
                      <a:pPr algn="l">
                        <a:buClrTx/>
                        <a:buSzTx/>
                        <a:buFontTx/>
                        <a:buNone/>
                      </a:pPr>
                      <a:r>
                        <a:rPr lang="en-US" altLang="zh-CN" sz="1200"/>
                        <a:t>74.39</a:t>
                      </a:r>
                      <a:endParaRPr lang="en-US" altLang="zh-CN" sz="1200"/>
                    </a:p>
                  </a:txBody>
                  <a:tcPr>
                    <a:solidFill>
                      <a:schemeClr val="accent5">
                        <a:lumMod val="20000"/>
                        <a:lumOff val="80000"/>
                      </a:schemeClr>
                    </a:solidFill>
                  </a:tcPr>
                </a:tc>
                <a:tc>
                  <a:txBody>
                    <a:bodyPr/>
                    <a:p>
                      <a:pPr algn="l">
                        <a:buClrTx/>
                        <a:buSzTx/>
                        <a:buFontTx/>
                        <a:buNone/>
                      </a:pPr>
                      <a:r>
                        <a:rPr lang="en-US" altLang="zh-CN" sz="1200"/>
                        <a:t>63.40</a:t>
                      </a:r>
                      <a:endParaRPr lang="en-US" altLang="zh-CN" sz="1200"/>
                    </a:p>
                  </a:txBody>
                  <a:tcPr>
                    <a:solidFill>
                      <a:schemeClr val="accent5">
                        <a:lumMod val="20000"/>
                        <a:lumOff val="80000"/>
                      </a:schemeClr>
                    </a:solidFill>
                  </a:tcPr>
                </a:tc>
                <a:tc>
                  <a:txBody>
                    <a:bodyPr/>
                    <a:p>
                      <a:pPr algn="l">
                        <a:buClrTx/>
                        <a:buSzTx/>
                        <a:buFontTx/>
                        <a:buNone/>
                      </a:pPr>
                      <a:r>
                        <a:rPr lang="en-US" altLang="zh-CN" sz="1200"/>
                        <a:t>48.59</a:t>
                      </a:r>
                      <a:endParaRPr lang="en-US" altLang="zh-CN" sz="1200"/>
                    </a:p>
                  </a:txBody>
                  <a:tcPr>
                    <a:solidFill>
                      <a:schemeClr val="accent5">
                        <a:lumMod val="20000"/>
                        <a:lumOff val="80000"/>
                      </a:schemeClr>
                    </a:solidFill>
                  </a:tcPr>
                </a:tc>
                <a:tc>
                  <a:txBody>
                    <a:bodyPr/>
                    <a:p>
                      <a:pPr algn="l">
                        <a:buClrTx/>
                        <a:buSzTx/>
                        <a:buFontTx/>
                        <a:buNone/>
                      </a:pPr>
                      <a:r>
                        <a:rPr lang="en-US" altLang="zh-CN" sz="1200"/>
                        <a:t>70.46</a:t>
                      </a:r>
                      <a:endParaRPr lang="en-US" altLang="zh-CN" sz="1200"/>
                    </a:p>
                  </a:txBody>
                  <a:tcPr>
                    <a:solidFill>
                      <a:schemeClr val="accent5">
                        <a:lumMod val="20000"/>
                        <a:lumOff val="80000"/>
                      </a:schemeClr>
                    </a:solidFill>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15</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2" name="文本框 1"/>
          <p:cNvSpPr txBox="1"/>
          <p:nvPr/>
        </p:nvSpPr>
        <p:spPr>
          <a:xfrm>
            <a:off x="10023475" y="-1028065"/>
            <a:ext cx="3048000" cy="368300"/>
          </a:xfrm>
          <a:prstGeom prst="rect">
            <a:avLst/>
          </a:prstGeom>
          <a:noFill/>
        </p:spPr>
        <p:txBody>
          <a:bodyPr wrap="square" rtlCol="0">
            <a:spAutoFit/>
          </a:bodyPr>
          <a:p>
            <a:endParaRPr lang="zh-CN" altLang="en-US"/>
          </a:p>
        </p:txBody>
      </p:sp>
      <p:sp>
        <p:nvSpPr>
          <p:cNvPr id="3" name="文本框 2"/>
          <p:cNvSpPr txBox="1"/>
          <p:nvPr/>
        </p:nvSpPr>
        <p:spPr>
          <a:xfrm>
            <a:off x="10744200" y="-207708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defPPr>
              <a:defRPr lang="zh-CN"/>
            </a:defPPr>
            <a:lvl1pPr algn="r">
              <a:defRPr sz="7200" b="1">
                <a:solidFill>
                  <a:schemeClr val="bg1"/>
                </a:solidFill>
                <a:cs typeface="+mn-ea"/>
              </a:defRPr>
            </a:lvl1pPr>
          </a:lstStyle>
          <a:p>
            <a:r>
              <a:rPr lang="zh-CN" altLang="en-US" sz="5400" dirty="0">
                <a:sym typeface="+mn-lt"/>
              </a:rPr>
              <a:t>未来计划</a:t>
            </a:r>
            <a:endParaRPr lang="zh-CN" altLang="en-US" sz="5400" dirty="0">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03</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29873" y="4698699"/>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2" name="文本框 1"/>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16</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4"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ppt_x"/>
                                          </p:val>
                                        </p:tav>
                                        <p:tav tm="100000">
                                          <p:val>
                                            <p:strVal val="#ppt_x"/>
                                          </p:val>
                                        </p:tav>
                                      </p:tavLst>
                                    </p:anim>
                                    <p:anim calcmode="lin" valueType="num">
                                      <p:cBhvr additive="base">
                                        <p:cTn id="31" dur="1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algn="l">
              <a:buClrTx/>
              <a:buSzTx/>
              <a:buFontTx/>
              <a:buNone/>
            </a:pP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5" name="文本框 4"/>
          <p:cNvSpPr txBox="1"/>
          <p:nvPr/>
        </p:nvSpPr>
        <p:spPr>
          <a:xfrm>
            <a:off x="1407795" y="572135"/>
            <a:ext cx="6440170" cy="737235"/>
          </a:xfrm>
          <a:prstGeom prst="rect">
            <a:avLst/>
          </a:prstGeom>
          <a:noFill/>
        </p:spPr>
        <p:txBody>
          <a:bodyPr wrap="square" rtlCol="0">
            <a:spAutoFit/>
          </a:bodyPr>
          <a:p>
            <a:pPr marL="342900" indent="-342900">
              <a:buFont typeface="+mj-ea"/>
              <a:buAutoNum type="circleNumDbPlain"/>
            </a:pPr>
            <a:r>
              <a:rPr lang="zh-CN" altLang="en-US" sz="1400"/>
              <a:t>继续阅读时序动作检测的相关论文，从中寻找灵感。</a:t>
            </a:r>
            <a:endParaRPr lang="zh-CN" altLang="en-US" sz="1400"/>
          </a:p>
          <a:p>
            <a:pPr marL="342900" indent="-342900">
              <a:buFont typeface="+mj-ea"/>
              <a:buAutoNum type="circleNumDbPlain"/>
            </a:pPr>
            <a:r>
              <a:rPr lang="zh-CN" altLang="en-US" sz="1400"/>
              <a:t>尝试使用可变形卷积来提取局部特征。</a:t>
            </a:r>
            <a:endParaRPr lang="zh-CN" altLang="en-US" sz="1400"/>
          </a:p>
          <a:p>
            <a:pPr marL="342900" indent="-342900">
              <a:buFont typeface="+mj-ea"/>
              <a:buAutoNum type="circleNumDbPlain"/>
            </a:pPr>
            <a:r>
              <a:rPr lang="zh-CN" altLang="en-US" sz="1400"/>
              <a:t>针对特征金字塔进行改进，进一步融合多尺度特征。</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17</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screen"/>
          <a:srcRect/>
          <a:stretch>
            <a:fillRect/>
          </a:stretch>
        </p:blipFill>
        <p:spPr>
          <a:xfrm rot="16200000">
            <a:off x="2000250" y="-2000250"/>
            <a:ext cx="5143500" cy="9144000"/>
          </a:xfrm>
          <a:prstGeom prst="rect">
            <a:avLst/>
          </a:prstGeom>
        </p:spPr>
      </p:pic>
      <p:grpSp>
        <p:nvGrpSpPr>
          <p:cNvPr id="5" name="íś1iḑê"/>
          <p:cNvGrpSpPr/>
          <p:nvPr/>
        </p:nvGrpSpPr>
        <p:grpSpPr>
          <a:xfrm>
            <a:off x="1148239" y="2354104"/>
            <a:ext cx="7066121" cy="1330643"/>
            <a:chOff x="1466849" y="2865873"/>
            <a:chExt cx="6678992" cy="1774371"/>
          </a:xfrm>
        </p:grpSpPr>
        <p:sp>
          <p:nvSpPr>
            <p:cNvPr id="19" name="ïṩ1iḍè"/>
            <p:cNvSpPr/>
            <p:nvPr/>
          </p:nvSpPr>
          <p:spPr>
            <a:xfrm>
              <a:off x="1466849"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任务概述</a:t>
              </a:r>
              <a:endParaRPr lang="zh-CN" altLang="en-US" sz="2100" b="1" dirty="0">
                <a:solidFill>
                  <a:schemeClr val="tx1"/>
                </a:solidFill>
                <a:cs typeface="+mn-ea"/>
                <a:sym typeface="+mn-lt"/>
              </a:endParaRPr>
            </a:p>
          </p:txBody>
        </p:sp>
        <p:sp>
          <p:nvSpPr>
            <p:cNvPr id="17" name="iŝľíḑè"/>
            <p:cNvSpPr/>
            <p:nvPr/>
          </p:nvSpPr>
          <p:spPr>
            <a:xfrm>
              <a:off x="3919159"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近期工作</a:t>
              </a:r>
              <a:endParaRPr lang="zh-CN" altLang="en-US" sz="2100" b="1" dirty="0">
                <a:solidFill>
                  <a:schemeClr val="tx1"/>
                </a:solidFill>
                <a:cs typeface="+mn-ea"/>
                <a:sym typeface="+mn-lt"/>
              </a:endParaRPr>
            </a:p>
          </p:txBody>
        </p:sp>
        <p:sp>
          <p:nvSpPr>
            <p:cNvPr id="15" name="iśḷîḓê"/>
            <p:cNvSpPr/>
            <p:nvPr/>
          </p:nvSpPr>
          <p:spPr>
            <a:xfrm>
              <a:off x="6371470"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未来计划</a:t>
              </a:r>
              <a:endParaRPr lang="zh-CN" altLang="en-US" sz="2100" b="1" dirty="0">
                <a:solidFill>
                  <a:schemeClr val="tx1"/>
                </a:solidFill>
                <a:cs typeface="+mn-ea"/>
                <a:sym typeface="+mn-lt"/>
              </a:endParaRPr>
            </a:p>
          </p:txBody>
        </p:sp>
      </p:grpSp>
      <p:sp>
        <p:nvSpPr>
          <p:cNvPr id="22" name="文本框 21"/>
          <p:cNvSpPr txBox="1"/>
          <p:nvPr/>
        </p:nvSpPr>
        <p:spPr>
          <a:xfrm>
            <a:off x="3754316" y="1645106"/>
            <a:ext cx="1635368" cy="321945"/>
          </a:xfrm>
          <a:prstGeom prst="rect">
            <a:avLst/>
          </a:prstGeom>
          <a:noFill/>
        </p:spPr>
        <p:txBody>
          <a:bodyPr wrap="square" rtlCol="0">
            <a:spAutoFit/>
          </a:bodyPr>
          <a:lstStyle/>
          <a:p>
            <a:pPr algn="dist">
              <a:defRPr/>
            </a:pPr>
            <a:r>
              <a:rPr lang="en-US" altLang="zh-CN" sz="1500" b="1" dirty="0">
                <a:solidFill>
                  <a:schemeClr val="bg1"/>
                </a:solidFill>
                <a:cs typeface="+mn-ea"/>
                <a:sym typeface="+mn-lt"/>
              </a:rPr>
              <a:t>CONTENTS</a:t>
            </a:r>
            <a:endParaRPr lang="zh-CN" altLang="en-US" sz="2400" b="1" dirty="0">
              <a:solidFill>
                <a:schemeClr val="bg1"/>
              </a:solidFill>
              <a:cs typeface="+mn-ea"/>
              <a:sym typeface="+mn-lt"/>
            </a:endParaRPr>
          </a:p>
        </p:txBody>
      </p:sp>
      <p:sp>
        <p:nvSpPr>
          <p:cNvPr id="23" name="文本框 22"/>
          <p:cNvSpPr txBox="1"/>
          <p:nvPr/>
        </p:nvSpPr>
        <p:spPr>
          <a:xfrm>
            <a:off x="2515135" y="881204"/>
            <a:ext cx="4135712" cy="783590"/>
          </a:xfrm>
          <a:prstGeom prst="rect">
            <a:avLst/>
          </a:prstGeom>
          <a:noFill/>
        </p:spPr>
        <p:txBody>
          <a:bodyPr wrap="square" rtlCol="0">
            <a:spAutoFit/>
          </a:bodyPr>
          <a:lstStyle/>
          <a:p>
            <a:pPr algn="ctr">
              <a:defRPr/>
            </a:pPr>
            <a:r>
              <a:rPr lang="zh-CN" altLang="en-US" sz="4500" b="1" dirty="0">
                <a:solidFill>
                  <a:schemeClr val="bg1"/>
                </a:solidFill>
                <a:cs typeface="+mn-ea"/>
                <a:sym typeface="+mn-lt"/>
              </a:rPr>
              <a:t>目 录</a:t>
            </a:r>
            <a:endParaRPr lang="zh-CN" altLang="en-US" sz="3300" b="1" dirty="0">
              <a:solidFill>
                <a:schemeClr val="bg1"/>
              </a:solidFill>
              <a:cs typeface="+mn-ea"/>
              <a:sym typeface="+mn-lt"/>
            </a:endParaRPr>
          </a:p>
        </p:txBody>
      </p:sp>
      <p:sp>
        <p:nvSpPr>
          <p:cNvPr id="24" name="TextBox 4"/>
          <p:cNvSpPr txBox="1"/>
          <p:nvPr/>
        </p:nvSpPr>
        <p:spPr>
          <a:xfrm>
            <a:off x="0" y="0"/>
            <a:ext cx="340238" cy="183515"/>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2</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ustDataLst>
      <p:tags r:id="rId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9013" y="1589405"/>
            <a:ext cx="1643063" cy="552450"/>
          </a:xfrm>
          <a:prstGeom prst="rect">
            <a:avLst/>
          </a:prstGeom>
          <a:noFill/>
        </p:spPr>
        <p:txBody>
          <a:bodyPr wrap="square" rtlCol="0" anchor="t"/>
          <a:lstStyle/>
          <a:p>
            <a:pPr marL="0" indent="0" algn="ctr">
              <a:buNone/>
            </a:pPr>
            <a:r>
              <a:rPr lang="en-US" sz="2400" b="1" dirty="0">
                <a:solidFill>
                  <a:srgbClr val="383838"/>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2991168" y="2455863"/>
            <a:ext cx="2900363" cy="1033463"/>
          </a:xfrm>
          <a:prstGeom prst="rect">
            <a:avLst/>
          </a:prstGeom>
          <a:noFill/>
        </p:spPr>
        <p:txBody>
          <a:bodyPr wrap="square" rtlCol="0" anchor="t"/>
          <a:lstStyle/>
          <a:p>
            <a:pPr marL="0" indent="0" algn="ctr">
              <a:buNone/>
            </a:pPr>
            <a:r>
              <a:rPr lang="en-US" sz="4500" b="1" dirty="0">
                <a:solidFill>
                  <a:srgbClr val="FF7500"/>
                </a:solidFill>
                <a:latin typeface="Noto Sans SC" pitchFamily="34" charset="0"/>
                <a:ea typeface="Noto Sans SC" pitchFamily="34" charset="-122"/>
                <a:cs typeface="Noto Sans SC" pitchFamily="34" charset="-120"/>
              </a:rPr>
              <a:t>THANKS</a:t>
            </a:r>
            <a:endParaRPr lang="en-US" sz="4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p>
            <a:pPr algn="r"/>
            <a:r>
              <a:rPr lang="zh-CN" altLang="en-US" sz="5400" b="1" dirty="0">
                <a:solidFill>
                  <a:schemeClr val="bg1"/>
                </a:solidFill>
                <a:cs typeface="+mn-ea"/>
                <a:sym typeface="+mn-lt"/>
              </a:rPr>
              <a:t>任务概述</a:t>
            </a:r>
            <a:endParaRPr lang="zh-CN" altLang="en-US" sz="5400" b="1" dirty="0">
              <a:solidFill>
                <a:schemeClr val="bg1"/>
              </a:solidFill>
              <a:cs typeface="+mn-ea"/>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01</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63528" y="4026234"/>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3</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4"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ppt_x"/>
                                          </p:val>
                                        </p:tav>
                                        <p:tav tm="100000">
                                          <p:val>
                                            <p:strVal val="#ppt_x"/>
                                          </p:val>
                                        </p:tav>
                                      </p:tavLst>
                                    </p:anim>
                                    <p:anim calcmode="lin" valueType="num">
                                      <p:cBhvr additive="base">
                                        <p:cTn id="31" dur="1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任务介绍</a:t>
            </a:r>
            <a:endParaRPr lang="zh-CN" altLang="en-US" sz="2080" b="1" dirty="0">
              <a:solidFill>
                <a:srgbClr val="FF7500"/>
              </a:solidFill>
              <a:latin typeface="Noto Sans SC" pitchFamily="34" charset="0"/>
              <a:ea typeface="Noto Sans SC" pitchFamily="34" charset="-122"/>
              <a:cs typeface="Noto Sans SC" pitchFamily="34" charset="-120"/>
            </a:endParaRPr>
          </a:p>
        </p:txBody>
      </p:sp>
      <p:pic>
        <p:nvPicPr>
          <p:cNvPr id="30" name="图片 29"/>
          <p:cNvPicPr>
            <a:picLocks noChangeAspect="1"/>
          </p:cNvPicPr>
          <p:nvPr>
            <p:custDataLst>
              <p:tags r:id="rId1"/>
            </p:custDataLst>
          </p:nvPr>
        </p:nvPicPr>
        <p:blipFill>
          <a:blip r:embed="rId2"/>
          <a:stretch>
            <a:fillRect/>
          </a:stretch>
        </p:blipFill>
        <p:spPr>
          <a:xfrm>
            <a:off x="1220470" y="1070610"/>
            <a:ext cx="5629275" cy="1190625"/>
          </a:xfrm>
          <a:prstGeom prst="rect">
            <a:avLst/>
          </a:prstGeom>
        </p:spPr>
      </p:pic>
      <p:pic>
        <p:nvPicPr>
          <p:cNvPr id="31" name="图片 30"/>
          <p:cNvPicPr>
            <a:picLocks noChangeAspect="1"/>
          </p:cNvPicPr>
          <p:nvPr>
            <p:custDataLst>
              <p:tags r:id="rId3"/>
            </p:custDataLst>
          </p:nvPr>
        </p:nvPicPr>
        <p:blipFill>
          <a:blip r:embed="rId4"/>
          <a:stretch>
            <a:fillRect/>
          </a:stretch>
        </p:blipFill>
        <p:spPr>
          <a:xfrm>
            <a:off x="1220470" y="2763520"/>
            <a:ext cx="5648325" cy="1526540"/>
          </a:xfrm>
          <a:prstGeom prst="rect">
            <a:avLst/>
          </a:prstGeom>
        </p:spPr>
      </p:pic>
      <p:sp>
        <p:nvSpPr>
          <p:cNvPr id="29" name="文本框 28"/>
          <p:cNvSpPr txBox="1"/>
          <p:nvPr/>
        </p:nvSpPr>
        <p:spPr>
          <a:xfrm>
            <a:off x="6934835" y="1321435"/>
            <a:ext cx="1965325" cy="4097020"/>
          </a:xfrm>
          <a:prstGeom prst="rect">
            <a:avLst/>
          </a:prstGeom>
          <a:noFill/>
        </p:spPr>
        <p:txBody>
          <a:bodyPr wrap="square" rtlCol="0">
            <a:noAutofit/>
          </a:bodyPr>
          <a:p>
            <a:r>
              <a:rPr lang="zh-CN" altLang="en-US" sz="1400">
                <a:latin typeface="宋体" panose="02010600030101010101" pitchFamily="2" charset="-122"/>
                <a:ea typeface="宋体" panose="02010600030101010101" pitchFamily="2" charset="-122"/>
                <a:cs typeface="宋体" panose="02010600030101010101" pitchFamily="2" charset="-122"/>
              </a:rPr>
              <a:t>时序动作检测是一项旨在从视频数据中检测和识别出特定动作及其发生的时间顺序的技术。与传统的动作识别不同，时序动作检测强调动作的时间性质，即它不仅关注是什么动作，还关注何时发生。即识别一段视频中的动作类别以及动作的开始和结束时间。</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4</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70940" y="13779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评价指标</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16" name="文本框 15"/>
          <p:cNvSpPr txBox="1"/>
          <p:nvPr/>
        </p:nvSpPr>
        <p:spPr>
          <a:xfrm>
            <a:off x="1170940" y="751840"/>
            <a:ext cx="4275455" cy="3735070"/>
          </a:xfrm>
          <a:prstGeom prst="rect">
            <a:avLst/>
          </a:prstGeom>
          <a:noFill/>
        </p:spPr>
        <p:txBody>
          <a:bodyPr wrap="square" rtlCol="0">
            <a:noAutofit/>
          </a:bodyPr>
          <a:p>
            <a:pPr marL="285750" indent="-285750">
              <a:buFont typeface="Wingdings" panose="05000000000000000000" charset="0"/>
              <a:buChar char="u"/>
            </a:pPr>
            <a:r>
              <a:rPr lang="en-US" altLang="zh-CN" sz="1200">
                <a:latin typeface="宋体" panose="02010600030101010101" pitchFamily="2" charset="-122"/>
                <a:ea typeface="宋体" panose="02010600030101010101" pitchFamily="2" charset="-122"/>
                <a:cs typeface="宋体" panose="02010600030101010101" pitchFamily="2" charset="-122"/>
              </a:rPr>
              <a:t>Precision(</a:t>
            </a:r>
            <a:r>
              <a:rPr lang="zh-CN" altLang="en-US" sz="1200">
                <a:latin typeface="宋体" panose="02010600030101010101" pitchFamily="2" charset="-122"/>
                <a:ea typeface="宋体" panose="02010600030101010101" pitchFamily="2" charset="-122"/>
                <a:cs typeface="宋体" panose="02010600030101010101" pitchFamily="2" charset="-122"/>
              </a:rPr>
              <a:t>精确度</a:t>
            </a:r>
            <a:r>
              <a:rPr lang="en-US" altLang="zh-CN" sz="1200">
                <a:latin typeface="宋体" panose="02010600030101010101" pitchFamily="2" charset="-122"/>
                <a:ea typeface="宋体" panose="02010600030101010101" pitchFamily="2" charset="-122"/>
                <a:cs typeface="宋体" panose="02010600030101010101" pitchFamily="2" charset="-122"/>
              </a:rPr>
              <a:t>)</a:t>
            </a:r>
            <a:endParaRPr lang="en-US" altLang="zh-CN" sz="1200"/>
          </a:p>
          <a:p>
            <a:r>
              <a:rPr lang="en-US" altLang="zh-CN" sz="1200">
                <a:latin typeface="宋体" panose="02010600030101010101" pitchFamily="2" charset="-122"/>
                <a:ea typeface="宋体" panose="02010600030101010101" pitchFamily="2" charset="-122"/>
              </a:rPr>
              <a:t>指模型预测为正例的样本中真正为正例的比例。</a:t>
            </a:r>
            <a:r>
              <a:rPr lang="zh-CN" altLang="en-US" sz="1200">
                <a:latin typeface="宋体" panose="02010600030101010101" pitchFamily="2" charset="-122"/>
                <a:ea typeface="宋体" panose="02010600030101010101" pitchFamily="2" charset="-122"/>
              </a:rPr>
              <a:t>即给定视频中单个类别</a:t>
            </a:r>
            <a:r>
              <a:rPr lang="en-US" altLang="zh-CN" sz="1200">
                <a:latin typeface="宋体" panose="02010600030101010101" pitchFamily="2" charset="-122"/>
                <a:ea typeface="宋体" panose="02010600030101010101" pitchFamily="2" charset="-122"/>
              </a:rPr>
              <a:t>C</a:t>
            </a:r>
            <a:r>
              <a:rPr lang="zh-CN" altLang="en-US" sz="1200">
                <a:latin typeface="宋体" panose="02010600030101010101" pitchFamily="2" charset="-122"/>
                <a:ea typeface="宋体" panose="02010600030101010101" pitchFamily="2" charset="-122"/>
              </a:rPr>
              <a:t>的正确检测程度。</a:t>
            </a:r>
            <a:endParaRPr lang="en-US" altLang="zh-CN" sz="1200">
              <a:latin typeface="宋体" panose="02010600030101010101" pitchFamily="2" charset="-122"/>
              <a:ea typeface="宋体" panose="02010600030101010101" pitchFamily="2" charset="-122"/>
            </a:endParaRPr>
          </a:p>
          <a:p>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pPr marL="285750" indent="-285750">
              <a:buFont typeface="Wingdings" panose="05000000000000000000" charset="0"/>
              <a:buChar char="u"/>
            </a:pPr>
            <a:endParaRPr lang="en-US" altLang="zh-CN" sz="1200">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u"/>
            </a:pPr>
            <a:r>
              <a:rPr lang="en-US" altLang="zh-CN" sz="1200">
                <a:latin typeface="宋体" panose="02010600030101010101" pitchFamily="2" charset="-122"/>
                <a:ea typeface="宋体" panose="02010600030101010101" pitchFamily="2" charset="-122"/>
                <a:sym typeface="+mn-ea"/>
              </a:rPr>
              <a:t>mAP(</a:t>
            </a:r>
            <a:r>
              <a:rPr lang="zh-CN" altLang="en-US" sz="1200">
                <a:latin typeface="宋体" panose="02010600030101010101" pitchFamily="2" charset="-122"/>
                <a:ea typeface="宋体" panose="02010600030101010101" pitchFamily="2" charset="-122"/>
                <a:sym typeface="+mn-ea"/>
              </a:rPr>
              <a:t>平均精度</a:t>
            </a:r>
            <a:r>
              <a:rPr lang="en-US" altLang="zh-CN" sz="1200">
                <a:latin typeface="宋体" panose="02010600030101010101" pitchFamily="2" charset="-122"/>
                <a:ea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endParaRPr>
          </a:p>
          <a:p>
            <a:pPr indent="0" algn="just">
              <a:buFont typeface="Wingdings" panose="05000000000000000000" charset="0"/>
              <a:buNone/>
            </a:pPr>
            <a:r>
              <a:rPr lang="en-US" altLang="zh-CN" sz="1200">
                <a:latin typeface="宋体" panose="02010600030101010101" pitchFamily="2" charset="-122"/>
                <a:ea typeface="宋体" panose="02010600030101010101" pitchFamily="2" charset="-122"/>
                <a:sym typeface="+mn-ea"/>
              </a:rPr>
              <a:t>由于测试集中有许多视频，因此AP是C类中所</a:t>
            </a:r>
            <a:r>
              <a:rPr lang="zh-CN" altLang="en-US" sz="1200">
                <a:latin typeface="宋体" panose="02010600030101010101" pitchFamily="2" charset="-122"/>
                <a:ea typeface="宋体" panose="02010600030101010101" pitchFamily="2" charset="-122"/>
                <a:sym typeface="+mn-ea"/>
              </a:rPr>
              <a:t>有</a:t>
            </a:r>
            <a:r>
              <a:rPr lang="en-US" altLang="zh-CN" sz="1200">
                <a:latin typeface="宋体" panose="02010600030101010101" pitchFamily="2" charset="-122"/>
                <a:ea typeface="宋体" panose="02010600030101010101" pitchFamily="2" charset="-122"/>
                <a:sym typeface="+mn-ea"/>
              </a:rPr>
              <a:t>视频的平均精度。同时，由于测试集视频也对应着许多类别，因此Mean Average Precision是所有测试视频中所有类别的平均精度。</a:t>
            </a: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marL="285750" indent="-285750" algn="just">
              <a:buFont typeface="Wingdings" panose="05000000000000000000" charset="0"/>
              <a:buChar char="u"/>
            </a:pPr>
            <a:r>
              <a:rPr lang="en-US" altLang="zh-CN" sz="1200">
                <a:latin typeface="宋体" panose="02010600030101010101" pitchFamily="2" charset="-122"/>
                <a:ea typeface="宋体" panose="02010600030101010101" pitchFamily="2" charset="-122"/>
                <a:sym typeface="+mn-ea"/>
              </a:rPr>
              <a:t>Recall(</a:t>
            </a:r>
            <a:r>
              <a:rPr lang="zh-CN" altLang="en-US" sz="1200">
                <a:latin typeface="宋体" panose="02010600030101010101" pitchFamily="2" charset="-122"/>
                <a:ea typeface="宋体" panose="02010600030101010101" pitchFamily="2" charset="-122"/>
                <a:sym typeface="+mn-ea"/>
              </a:rPr>
              <a:t>召回率</a:t>
            </a:r>
            <a:r>
              <a:rPr lang="en-US" altLang="zh-CN" sz="1200">
                <a:latin typeface="宋体" panose="02010600030101010101" pitchFamily="2" charset="-122"/>
                <a:ea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r>
              <a:rPr lang="en-US" altLang="zh-CN" sz="1200">
                <a:latin typeface="宋体" panose="02010600030101010101" pitchFamily="2" charset="-122"/>
                <a:ea typeface="宋体" panose="02010600030101010101" pitchFamily="2" charset="-122"/>
                <a:sym typeface="+mn-ea"/>
              </a:rPr>
              <a:t>召回率是正确预测的覆盖率</a:t>
            </a:r>
            <a:r>
              <a:rPr lang="zh-CN" altLang="en-US" sz="1200">
                <a:latin typeface="宋体" panose="02010600030101010101" pitchFamily="2" charset="-122"/>
                <a:ea typeface="宋体" panose="02010600030101010101" pitchFamily="2" charset="-122"/>
                <a:sym typeface="+mn-ea"/>
              </a:rPr>
              <a:t>，指测试集中有多少真正的正样本被识别出来。</a:t>
            </a:r>
            <a:endParaRPr lang="zh-CN" altLang="en-US" sz="1200">
              <a:latin typeface="宋体" panose="02010600030101010101" pitchFamily="2" charset="-122"/>
              <a:ea typeface="宋体" panose="02010600030101010101" pitchFamily="2" charset="-122"/>
              <a:sym typeface="+mn-ea"/>
            </a:endParaRPr>
          </a:p>
          <a:p>
            <a:pPr indent="0">
              <a:buFont typeface="Wingdings" panose="05000000000000000000" charset="0"/>
              <a:buNone/>
            </a:pP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pic>
        <p:nvPicPr>
          <p:cNvPr id="18" name="图片 17"/>
          <p:cNvPicPr>
            <a:picLocks noChangeAspect="1"/>
          </p:cNvPicPr>
          <p:nvPr>
            <p:custDataLst>
              <p:tags r:id="rId1"/>
            </p:custDataLst>
          </p:nvPr>
        </p:nvPicPr>
        <p:blipFill>
          <a:blip r:embed="rId2"/>
          <a:stretch>
            <a:fillRect/>
          </a:stretch>
        </p:blipFill>
        <p:spPr>
          <a:xfrm>
            <a:off x="2042160" y="1321435"/>
            <a:ext cx="2107565" cy="530225"/>
          </a:xfrm>
          <a:prstGeom prst="rect">
            <a:avLst/>
          </a:prstGeom>
        </p:spPr>
      </p:pic>
      <p:pic>
        <p:nvPicPr>
          <p:cNvPr id="33" name="图片 32"/>
          <p:cNvPicPr>
            <a:picLocks noChangeAspect="1"/>
          </p:cNvPicPr>
          <p:nvPr>
            <p:custDataLst>
              <p:tags r:id="rId3"/>
            </p:custDataLst>
          </p:nvPr>
        </p:nvPicPr>
        <p:blipFill>
          <a:blip r:embed="rId4"/>
          <a:stretch>
            <a:fillRect/>
          </a:stretch>
        </p:blipFill>
        <p:spPr>
          <a:xfrm>
            <a:off x="1567180" y="2646045"/>
            <a:ext cx="3482975" cy="400050"/>
          </a:xfrm>
          <a:prstGeom prst="rect">
            <a:avLst/>
          </a:prstGeom>
        </p:spPr>
      </p:pic>
      <p:pic>
        <p:nvPicPr>
          <p:cNvPr id="34" name="图片 33"/>
          <p:cNvPicPr>
            <a:picLocks noChangeAspect="1"/>
          </p:cNvPicPr>
          <p:nvPr>
            <p:custDataLst>
              <p:tags r:id="rId5"/>
            </p:custDataLst>
          </p:nvPr>
        </p:nvPicPr>
        <p:blipFill>
          <a:blip r:embed="rId6"/>
          <a:stretch>
            <a:fillRect/>
          </a:stretch>
        </p:blipFill>
        <p:spPr>
          <a:xfrm>
            <a:off x="2347595" y="3775075"/>
            <a:ext cx="1372235" cy="490855"/>
          </a:xfrm>
          <a:prstGeom prst="rect">
            <a:avLst/>
          </a:prstGeom>
        </p:spPr>
      </p:pic>
      <p:pic>
        <p:nvPicPr>
          <p:cNvPr id="32" name="图片 31"/>
          <p:cNvPicPr>
            <a:picLocks noChangeAspect="1"/>
          </p:cNvPicPr>
          <p:nvPr>
            <p:custDataLst>
              <p:tags r:id="rId7"/>
            </p:custDataLst>
          </p:nvPr>
        </p:nvPicPr>
        <p:blipFill>
          <a:blip r:embed="rId8"/>
          <a:stretch>
            <a:fillRect/>
          </a:stretch>
        </p:blipFill>
        <p:spPr>
          <a:xfrm>
            <a:off x="5446395" y="579120"/>
            <a:ext cx="3424555" cy="802640"/>
          </a:xfrm>
          <a:prstGeom prst="rect">
            <a:avLst/>
          </a:prstGeom>
        </p:spPr>
      </p:pic>
      <p:sp>
        <p:nvSpPr>
          <p:cNvPr id="35" name="文本框 34"/>
          <p:cNvSpPr txBox="1"/>
          <p:nvPr/>
        </p:nvSpPr>
        <p:spPr>
          <a:xfrm>
            <a:off x="5589270" y="1513205"/>
            <a:ext cx="3138805" cy="3524250"/>
          </a:xfrm>
          <a:prstGeom prst="rect">
            <a:avLst/>
          </a:prstGeom>
          <a:noFill/>
        </p:spPr>
        <p:txBody>
          <a:bodyPr wrap="square" rtlCol="0">
            <a:noAutofit/>
          </a:bodyPr>
          <a:p>
            <a:pPr marL="285750" indent="-285750">
              <a:buFont typeface="Wingdings" panose="05000000000000000000" charset="0"/>
              <a:buChar char="u"/>
            </a:pPr>
            <a:r>
              <a:rPr lang="zh-CN" altLang="en-US" sz="1400">
                <a:latin typeface="宋体" panose="02010600030101010101" pitchFamily="2" charset="-122"/>
                <a:ea typeface="宋体" panose="02010600030101010101" pitchFamily="2" charset="-122"/>
              </a:rPr>
              <a:t>Accuracy</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准确率)</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r>
              <a:rPr lang="zh-CN" altLang="en-US" sz="1400">
                <a:latin typeface="宋体" panose="02010600030101010101" pitchFamily="2" charset="-122"/>
                <a:ea typeface="宋体" panose="02010600030101010101" pitchFamily="2" charset="-122"/>
              </a:rPr>
              <a:t>准确率是分类样本正确分类的比例，它用于评估分类器的性能。</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marL="285750" indent="-285750">
              <a:buFont typeface="Wingdings" panose="05000000000000000000" charset="0"/>
              <a:buChar char="u"/>
            </a:pPr>
            <a:r>
              <a:rPr lang="zh-CN" altLang="en-US" sz="1400">
                <a:latin typeface="宋体" panose="02010600030101010101" pitchFamily="2" charset="-122"/>
                <a:ea typeface="宋体" panose="02010600030101010101" pitchFamily="2" charset="-122"/>
              </a:rPr>
              <a:t>IoU</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交并比</a:t>
            </a:r>
            <a:r>
              <a:rPr lang="en-US" altLang="zh-CN"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indent="0">
              <a:buFont typeface="Wingdings" panose="05000000000000000000" charset="0"/>
              <a:buNone/>
            </a:pPr>
            <a:r>
              <a:rPr lang="zh-CN" altLang="en-US" sz="1400">
                <a:latin typeface="宋体" panose="02010600030101010101" pitchFamily="2" charset="-122"/>
                <a:ea typeface="宋体" panose="02010600030101010101" pitchFamily="2" charset="-122"/>
              </a:rPr>
              <a:t>模型预测的检测框与图像中目标的ground truth之间的重叠程度，表示了检测的准确性。</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p:txBody>
      </p:sp>
      <p:pic>
        <p:nvPicPr>
          <p:cNvPr id="36" name="图片 35"/>
          <p:cNvPicPr>
            <a:picLocks noChangeAspect="1"/>
          </p:cNvPicPr>
          <p:nvPr>
            <p:custDataLst>
              <p:tags r:id="rId9"/>
            </p:custDataLst>
          </p:nvPr>
        </p:nvPicPr>
        <p:blipFill>
          <a:blip r:embed="rId10"/>
          <a:stretch>
            <a:fillRect/>
          </a:stretch>
        </p:blipFill>
        <p:spPr>
          <a:xfrm>
            <a:off x="6308725" y="2200275"/>
            <a:ext cx="1506855" cy="581660"/>
          </a:xfrm>
          <a:prstGeom prst="rect">
            <a:avLst/>
          </a:prstGeom>
        </p:spPr>
      </p:pic>
      <p:pic>
        <p:nvPicPr>
          <p:cNvPr id="37" name="图片 36"/>
          <p:cNvPicPr>
            <a:picLocks noChangeAspect="1"/>
          </p:cNvPicPr>
          <p:nvPr>
            <p:custDataLst>
              <p:tags r:id="rId11"/>
            </p:custDataLst>
          </p:nvPr>
        </p:nvPicPr>
        <p:blipFill>
          <a:blip r:embed="rId12"/>
          <a:stretch>
            <a:fillRect/>
          </a:stretch>
        </p:blipFill>
        <p:spPr>
          <a:xfrm>
            <a:off x="5788660" y="3954145"/>
            <a:ext cx="2740660" cy="397510"/>
          </a:xfrm>
          <a:prstGeom prst="rect">
            <a:avLst/>
          </a:prstGeom>
        </p:spPr>
      </p:pic>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5</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70940" y="13779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时序动作检测领域的难点</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3" name="文本框 2"/>
          <p:cNvSpPr txBox="1"/>
          <p:nvPr/>
        </p:nvSpPr>
        <p:spPr>
          <a:xfrm>
            <a:off x="1840865" y="958850"/>
            <a:ext cx="6055360" cy="1383665"/>
          </a:xfrm>
          <a:prstGeom prst="rect">
            <a:avLst/>
          </a:prstGeom>
          <a:noFill/>
        </p:spPr>
        <p:txBody>
          <a:bodyPr wrap="square">
            <a:sp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mn-ea"/>
                <a:sym typeface="+mn-lt"/>
              </a:rPr>
              <a:t>目标边界不明确：在时序行为检测中，目标动作的边界不明确，无法给出一个准确的边界（指精确的第几帧）；必须结合时序信息，无法只使用静态图像信息；时序行为片段的时间跨度变化可能非常大，如最短的行为片段大概1s左右，最长的行为片段则超过了200s</a:t>
            </a:r>
            <a:r>
              <a:rPr lang="zh-CN" altLang="en-US" sz="1400" dirty="0">
                <a:latin typeface="宋体" panose="02010600030101010101" pitchFamily="2" charset="-122"/>
                <a:ea typeface="宋体" panose="02010600030101010101" pitchFamily="2" charset="-122"/>
                <a:cs typeface="+mn-ea"/>
                <a:sym typeface="+mn-lt"/>
              </a:rPr>
              <a:t>。</a:t>
            </a:r>
            <a:endParaRPr lang="zh-CN" altLang="en-US" sz="1400" dirty="0">
              <a:latin typeface="宋体" panose="02010600030101010101" pitchFamily="2" charset="-122"/>
              <a:ea typeface="宋体" panose="02010600030101010101" pitchFamily="2" charset="-122"/>
              <a:cs typeface="+mn-ea"/>
              <a:sym typeface="+mn-lt"/>
            </a:endParaRPr>
          </a:p>
        </p:txBody>
      </p:sp>
      <p:sp>
        <p:nvSpPr>
          <p:cNvPr id="17" name="文本框 16"/>
          <p:cNvSpPr txBox="1"/>
          <p:nvPr/>
        </p:nvSpPr>
        <p:spPr>
          <a:xfrm>
            <a:off x="1841500" y="2425700"/>
            <a:ext cx="6054725" cy="2497455"/>
          </a:xfrm>
          <a:prstGeom prst="rect">
            <a:avLst/>
          </a:prstGeom>
          <a:noFill/>
        </p:spPr>
        <p:txBody>
          <a:bodyPr wrap="square">
            <a:no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宋体" panose="02010600030101010101" pitchFamily="2" charset="-122"/>
                <a:sym typeface="+mn-lt"/>
              </a:rPr>
              <a:t>计算量大：在时序行为检测中，需要结合时序信息进行识别，如果逐帧地精密处理则计算量极大。因此，现有方法以连续多帧组成的单元片段（snippet/clip）为视频处理的基本单位提取特征，输出结果也以单元为基本单位，可以大大减小计算量，但也有输出精度不高的问题。</a:t>
            </a:r>
            <a:endParaRPr lang="zh-CN" altLang="en-US" sz="1400"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 name="文本框 3"/>
          <p:cNvSpPr txBox="1"/>
          <p:nvPr/>
        </p:nvSpPr>
        <p:spPr>
          <a:xfrm>
            <a:off x="1841500" y="3883025"/>
            <a:ext cx="5114290" cy="414020"/>
          </a:xfrm>
          <a:prstGeom prst="rect">
            <a:avLst/>
          </a:prstGeom>
          <a:noFill/>
        </p:spPr>
        <p:txBody>
          <a:bodyPr wrap="square">
            <a:sp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mn-ea"/>
                <a:sym typeface="+mn-lt"/>
              </a:rPr>
              <a:t>数据标注成本高昂、背景冗余信息占比较大</a:t>
            </a:r>
            <a:endParaRPr lang="zh-CN" altLang="en-US" sz="1400" dirty="0">
              <a:latin typeface="宋体" panose="02010600030101010101" pitchFamily="2" charset="-122"/>
              <a:ea typeface="宋体" panose="02010600030101010101" pitchFamily="2" charset="-122"/>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6</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defPPr>
              <a:defRPr lang="zh-CN"/>
            </a:defPPr>
            <a:lvl1pPr algn="r">
              <a:defRPr sz="7200" b="1">
                <a:solidFill>
                  <a:schemeClr val="bg1"/>
                </a:solidFill>
                <a:cs typeface="+mn-ea"/>
              </a:defRPr>
            </a:lvl1pPr>
          </a:lstStyle>
          <a:p>
            <a:r>
              <a:rPr lang="zh-CN" altLang="en-US" sz="5400" dirty="0">
                <a:sym typeface="+mn-lt"/>
              </a:rPr>
              <a:t>近期工作</a:t>
            </a:r>
            <a:endParaRPr lang="zh-CN" altLang="en-US" sz="5400" dirty="0">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02</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29873" y="4698699"/>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7</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4"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ppt_x"/>
                                          </p:val>
                                        </p:tav>
                                        <p:tav tm="100000">
                                          <p:val>
                                            <p:strVal val="#ppt_x"/>
                                          </p:val>
                                        </p:tav>
                                      </p:tavLst>
                                    </p:anim>
                                    <p:anim calcmode="lin" valueType="num">
                                      <p:cBhvr additive="base">
                                        <p:cTn id="31" dur="1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en-US" altLang="zh-CN"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rPr>
              <a:t>TriDet</a:t>
            </a:r>
            <a:r>
              <a:rPr lang="zh-CN" altLang="en-US"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rPr>
              <a:t>模型</a:t>
            </a:r>
            <a:endParaRPr lang="zh-CN" altLang="en-US"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endParaRPr>
          </a:p>
        </p:txBody>
      </p:sp>
      <p:sp>
        <p:nvSpPr>
          <p:cNvPr id="6" name="文本框 5"/>
          <p:cNvSpPr txBox="1"/>
          <p:nvPr/>
        </p:nvSpPr>
        <p:spPr>
          <a:xfrm>
            <a:off x="1167130" y="866775"/>
            <a:ext cx="5118100" cy="737235"/>
          </a:xfrm>
          <a:prstGeom prst="rect">
            <a:avLst/>
          </a:prstGeom>
          <a:noFill/>
        </p:spPr>
        <p:txBody>
          <a:bodyPr wrap="square" rtlCol="0">
            <a:spAutoFit/>
          </a:bodyPr>
          <a:p>
            <a:r>
              <a:rPr lang="zh-CN" altLang="en-US" sz="1400"/>
              <a:t>Dingfeng Shi, Yujie Zhong, Qiong Cao, Lin Ma, Jia Li, Dacheng Tao:</a:t>
            </a:r>
            <a:endParaRPr lang="zh-CN" altLang="en-US" sz="1400"/>
          </a:p>
          <a:p>
            <a:r>
              <a:rPr lang="zh-CN" altLang="en-US" sz="1400"/>
              <a:t>TriDet: Temporal Action Detection with Relative Boundary Modeling. CVPR 2023</a:t>
            </a:r>
            <a:endParaRPr lang="zh-CN" altLang="en-US" sz="1400"/>
          </a:p>
        </p:txBody>
      </p:sp>
      <p:pic>
        <p:nvPicPr>
          <p:cNvPr id="7" name="图片 6"/>
          <p:cNvPicPr>
            <a:picLocks noChangeAspect="1"/>
          </p:cNvPicPr>
          <p:nvPr/>
        </p:nvPicPr>
        <p:blipFill>
          <a:blip r:embed="rId1"/>
          <a:stretch>
            <a:fillRect/>
          </a:stretch>
        </p:blipFill>
        <p:spPr>
          <a:xfrm>
            <a:off x="1333500" y="2068830"/>
            <a:ext cx="7130415" cy="2526665"/>
          </a:xfrm>
          <a:prstGeom prst="rect">
            <a:avLst/>
          </a:prstGeom>
        </p:spPr>
      </p:pic>
      <p:pic>
        <p:nvPicPr>
          <p:cNvPr id="5" name="图片 4"/>
          <p:cNvPicPr>
            <a:picLocks noChangeAspect="1"/>
          </p:cNvPicPr>
          <p:nvPr/>
        </p:nvPicPr>
        <p:blipFill>
          <a:blip r:embed="rId2"/>
          <a:stretch>
            <a:fillRect/>
          </a:stretch>
        </p:blipFill>
        <p:spPr>
          <a:xfrm>
            <a:off x="6186170" y="201930"/>
            <a:ext cx="2841625" cy="1866900"/>
          </a:xfrm>
          <a:prstGeom prst="rect">
            <a:avLst/>
          </a:prstGeom>
        </p:spPr>
      </p:pic>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8</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en-US" altLang="zh-CN" sz="2080" b="1" dirty="0">
                <a:solidFill>
                  <a:srgbClr val="FF7500"/>
                </a:solidFill>
                <a:latin typeface="Noto Sans SC" pitchFamily="34" charset="0"/>
                <a:ea typeface="Noto Sans SC" pitchFamily="34" charset="-122"/>
                <a:cs typeface="Noto Sans SC" pitchFamily="34" charset="-120"/>
              </a:rPr>
              <a:t>TriDet</a:t>
            </a:r>
            <a:r>
              <a:rPr lang="zh-CN" altLang="en-US" sz="2080" b="1" dirty="0">
                <a:solidFill>
                  <a:srgbClr val="FF7500"/>
                </a:solidFill>
                <a:latin typeface="Noto Sans SC" pitchFamily="34" charset="0"/>
                <a:ea typeface="Noto Sans SC" pitchFamily="34" charset="-122"/>
                <a:cs typeface="Noto Sans SC" pitchFamily="34" charset="-120"/>
              </a:rPr>
              <a:t>在</a:t>
            </a:r>
            <a:r>
              <a:rPr lang="en-US" altLang="zh-CN" sz="2080" b="1" dirty="0">
                <a:solidFill>
                  <a:srgbClr val="FF7500"/>
                </a:solidFill>
                <a:latin typeface="Noto Sans SC" pitchFamily="34" charset="0"/>
                <a:ea typeface="Noto Sans SC" pitchFamily="34" charset="-122"/>
                <a:cs typeface="Noto Sans SC" pitchFamily="34" charset="-120"/>
              </a:rPr>
              <a:t>THUMOS14</a:t>
            </a:r>
            <a:r>
              <a:rPr lang="zh-CN" altLang="en-US" sz="2080" b="1" dirty="0">
                <a:solidFill>
                  <a:srgbClr val="FF7500"/>
                </a:solidFill>
                <a:latin typeface="Noto Sans SC" pitchFamily="34" charset="0"/>
                <a:ea typeface="Noto Sans SC" pitchFamily="34" charset="-122"/>
                <a:cs typeface="Noto Sans SC" pitchFamily="34" charset="-120"/>
              </a:rPr>
              <a:t>上的性能</a:t>
            </a:r>
            <a:endParaRPr lang="zh-CN" altLang="en-US" sz="2080" b="1" dirty="0">
              <a:solidFill>
                <a:srgbClr val="FF7500"/>
              </a:solidFill>
              <a:latin typeface="Noto Sans SC" pitchFamily="34" charset="0"/>
              <a:ea typeface="Noto Sans SC" pitchFamily="34" charset="-122"/>
              <a:cs typeface="Noto Sans SC" pitchFamily="34" charset="-120"/>
            </a:endParaRPr>
          </a:p>
        </p:txBody>
      </p:sp>
      <p:graphicFrame>
        <p:nvGraphicFramePr>
          <p:cNvPr id="4" name="表格 3"/>
          <p:cNvGraphicFramePr/>
          <p:nvPr/>
        </p:nvGraphicFramePr>
        <p:xfrm>
          <a:off x="1424940" y="1809750"/>
          <a:ext cx="6294755" cy="2286000"/>
        </p:xfrm>
        <a:graphic>
          <a:graphicData uri="http://schemas.openxmlformats.org/drawingml/2006/table">
            <a:tbl>
              <a:tblPr firstRow="1" bandRow="1">
                <a:tableStyleId>{5C22544A-7EE6-4342-B048-85BDC9FD1C3A}</a:tableStyleId>
              </a:tblPr>
              <a:tblGrid>
                <a:gridCol w="2031365"/>
                <a:gridCol w="718185"/>
                <a:gridCol w="702945"/>
                <a:gridCol w="710565"/>
                <a:gridCol w="710565"/>
                <a:gridCol w="710565"/>
                <a:gridCol w="710565"/>
              </a:tblGrid>
              <a:tr h="381000">
                <a:tc>
                  <a:txBody>
                    <a:bodyPr/>
                    <a:p>
                      <a:pPr>
                        <a:buNone/>
                      </a:pPr>
                      <a:endParaRPr lang="zh-CN" altLang="en-US"/>
                    </a:p>
                  </a:txBody>
                  <a:tcPr>
                    <a:lnTlToBr w="12700">
                      <a:solidFill>
                        <a:schemeClr val="tx1"/>
                      </a:solidFill>
                      <a:prstDash val="solid"/>
                    </a:lnTlToBr>
                  </a:tcPr>
                </a:tc>
                <a:tc>
                  <a:txBody>
                    <a:bodyPr/>
                    <a:p>
                      <a:pPr>
                        <a:buNone/>
                      </a:pPr>
                      <a:r>
                        <a:rPr lang="en-US" altLang="zh-CN"/>
                        <a:t>0.3</a:t>
                      </a:r>
                      <a:endParaRPr lang="en-US" altLang="zh-CN"/>
                    </a:p>
                  </a:txBody>
                  <a:tcPr/>
                </a:tc>
                <a:tc>
                  <a:txBody>
                    <a:bodyPr/>
                    <a:p>
                      <a:pPr>
                        <a:buNone/>
                      </a:pPr>
                      <a:r>
                        <a:rPr lang="en-US" altLang="zh-CN"/>
                        <a:t>0.4</a:t>
                      </a:r>
                      <a:endParaRPr lang="en-US" altLang="zh-CN"/>
                    </a:p>
                  </a:txBody>
                  <a:tcPr/>
                </a:tc>
                <a:tc>
                  <a:txBody>
                    <a:bodyPr/>
                    <a:p>
                      <a:pPr>
                        <a:buNone/>
                      </a:pPr>
                      <a:r>
                        <a:rPr lang="en-US" altLang="zh-CN"/>
                        <a:t>0.5</a:t>
                      </a:r>
                      <a:endParaRPr lang="en-US" altLang="zh-CN"/>
                    </a:p>
                  </a:txBody>
                  <a:tcPr/>
                </a:tc>
                <a:tc>
                  <a:txBody>
                    <a:bodyPr/>
                    <a:p>
                      <a:pPr>
                        <a:buNone/>
                      </a:pPr>
                      <a:r>
                        <a:rPr lang="en-US" altLang="zh-CN"/>
                        <a:t>0.6</a:t>
                      </a:r>
                      <a:endParaRPr lang="en-US" altLang="zh-CN"/>
                    </a:p>
                  </a:txBody>
                  <a:tcPr/>
                </a:tc>
                <a:tc>
                  <a:txBody>
                    <a:bodyPr/>
                    <a:p>
                      <a:pPr>
                        <a:buNone/>
                      </a:pPr>
                      <a:r>
                        <a:rPr lang="en-US" altLang="zh-CN"/>
                        <a:t>0.7</a:t>
                      </a:r>
                      <a:endParaRPr lang="en-US" altLang="zh-CN"/>
                    </a:p>
                  </a:txBody>
                  <a:tcPr/>
                </a:tc>
                <a:tc>
                  <a:txBody>
                    <a:bodyPr/>
                    <a:p>
                      <a:pPr>
                        <a:buNone/>
                      </a:pPr>
                      <a:r>
                        <a:rPr lang="en-US" altLang="zh-CN"/>
                        <a:t>avg</a:t>
                      </a:r>
                      <a:endParaRPr lang="en-US" altLang="zh-CN"/>
                    </a:p>
                  </a:txBody>
                  <a:tcPr/>
                </a:tc>
              </a:tr>
              <a:tr h="381000">
                <a:tc>
                  <a:txBody>
                    <a:bodyPr/>
                    <a:p>
                      <a:pPr>
                        <a:buNone/>
                      </a:pPr>
                      <a:r>
                        <a:rPr lang="en-US" altLang="zh-CN"/>
                        <a:t>I3D(</a:t>
                      </a:r>
                      <a:r>
                        <a:rPr lang="zh-CN" altLang="en-US"/>
                        <a:t>论文</a:t>
                      </a:r>
                      <a:r>
                        <a:rPr lang="en-US" altLang="zh-CN"/>
                        <a:t>)</a:t>
                      </a:r>
                      <a:endParaRPr lang="en-US" altLang="zh-CN"/>
                    </a:p>
                  </a:txBody>
                  <a:tcPr/>
                </a:tc>
                <a:tc>
                  <a:txBody>
                    <a:bodyPr/>
                    <a:p>
                      <a:pPr>
                        <a:buNone/>
                      </a:pPr>
                      <a:r>
                        <a:rPr lang="en-US" altLang="zh-CN"/>
                        <a:t>83.6</a:t>
                      </a:r>
                      <a:endParaRPr lang="en-US" altLang="zh-CN"/>
                    </a:p>
                  </a:txBody>
                  <a:tcPr/>
                </a:tc>
                <a:tc>
                  <a:txBody>
                    <a:bodyPr/>
                    <a:p>
                      <a:pPr>
                        <a:buNone/>
                      </a:pPr>
                      <a:r>
                        <a:rPr lang="en-US" altLang="zh-CN"/>
                        <a:t>80.1</a:t>
                      </a:r>
                      <a:endParaRPr lang="en-US" altLang="zh-CN"/>
                    </a:p>
                  </a:txBody>
                  <a:tcPr/>
                </a:tc>
                <a:tc>
                  <a:txBody>
                    <a:bodyPr/>
                    <a:p>
                      <a:pPr>
                        <a:buNone/>
                      </a:pPr>
                      <a:r>
                        <a:rPr lang="en-US" altLang="zh-CN"/>
                        <a:t>72.9</a:t>
                      </a:r>
                      <a:endParaRPr lang="en-US" altLang="zh-CN"/>
                    </a:p>
                  </a:txBody>
                  <a:tcPr/>
                </a:tc>
                <a:tc>
                  <a:txBody>
                    <a:bodyPr/>
                    <a:p>
                      <a:pPr>
                        <a:buNone/>
                      </a:pPr>
                      <a:r>
                        <a:rPr lang="en-US" altLang="zh-CN"/>
                        <a:t>62.4</a:t>
                      </a:r>
                      <a:endParaRPr lang="en-US" altLang="zh-CN"/>
                    </a:p>
                  </a:txBody>
                  <a:tcPr/>
                </a:tc>
                <a:tc>
                  <a:txBody>
                    <a:bodyPr/>
                    <a:p>
                      <a:pPr>
                        <a:buNone/>
                      </a:pPr>
                      <a:r>
                        <a:rPr lang="en-US" altLang="zh-CN"/>
                        <a:t>47.4</a:t>
                      </a:r>
                      <a:endParaRPr lang="en-US" altLang="zh-CN"/>
                    </a:p>
                  </a:txBody>
                  <a:tcPr/>
                </a:tc>
                <a:tc>
                  <a:txBody>
                    <a:bodyPr/>
                    <a:p>
                      <a:pPr>
                        <a:buNone/>
                      </a:pPr>
                      <a:r>
                        <a:rPr lang="en-US" altLang="zh-CN"/>
                        <a:t>69.3</a:t>
                      </a:r>
                      <a:endParaRPr lang="en-US" altLang="zh-CN"/>
                    </a:p>
                  </a:txBody>
                  <a:tcPr/>
                </a:tc>
              </a:tr>
              <a:tr h="381000">
                <a:tc>
                  <a:txBody>
                    <a:bodyPr/>
                    <a:p>
                      <a:pPr>
                        <a:buNone/>
                      </a:pPr>
                      <a:r>
                        <a:rPr lang="en-US" altLang="zh-CN"/>
                        <a:t>I3D</a:t>
                      </a:r>
                      <a:endParaRPr lang="en-US" altLang="zh-CN"/>
                    </a:p>
                  </a:txBody>
                  <a:tcPr/>
                </a:tc>
                <a:tc>
                  <a:txBody>
                    <a:bodyPr/>
                    <a:p>
                      <a:pPr>
                        <a:buNone/>
                      </a:pPr>
                      <a:r>
                        <a:rPr lang="en-US" altLang="zh-CN"/>
                        <a:t>82.84</a:t>
                      </a:r>
                      <a:endParaRPr lang="en-US" altLang="zh-CN"/>
                    </a:p>
                  </a:txBody>
                  <a:tcPr/>
                </a:tc>
                <a:tc>
                  <a:txBody>
                    <a:bodyPr/>
                    <a:p>
                      <a:pPr>
                        <a:buNone/>
                      </a:pPr>
                      <a:r>
                        <a:rPr lang="en-US" altLang="zh-CN"/>
                        <a:t>78.73</a:t>
                      </a:r>
                      <a:endParaRPr lang="en-US" altLang="zh-CN"/>
                    </a:p>
                  </a:txBody>
                  <a:tcPr/>
                </a:tc>
                <a:tc>
                  <a:txBody>
                    <a:bodyPr/>
                    <a:p>
                      <a:pPr>
                        <a:buNone/>
                      </a:pPr>
                      <a:r>
                        <a:rPr lang="en-US" altLang="zh-CN"/>
                        <a:t>72.15</a:t>
                      </a:r>
                      <a:endParaRPr lang="en-US" altLang="zh-CN"/>
                    </a:p>
                  </a:txBody>
                  <a:tcPr/>
                </a:tc>
                <a:tc>
                  <a:txBody>
                    <a:bodyPr/>
                    <a:p>
                      <a:pPr>
                        <a:buNone/>
                      </a:pPr>
                      <a:r>
                        <a:rPr lang="en-US" altLang="zh-CN"/>
                        <a:t>60.79</a:t>
                      </a:r>
                      <a:endParaRPr lang="en-US" altLang="zh-CN"/>
                    </a:p>
                  </a:txBody>
                  <a:tcPr/>
                </a:tc>
                <a:tc>
                  <a:txBody>
                    <a:bodyPr/>
                    <a:p>
                      <a:pPr>
                        <a:buNone/>
                      </a:pPr>
                      <a:r>
                        <a:rPr lang="en-US" altLang="zh-CN"/>
                        <a:t>46.85</a:t>
                      </a:r>
                      <a:endParaRPr lang="en-US" altLang="zh-CN"/>
                    </a:p>
                  </a:txBody>
                  <a:tcPr/>
                </a:tc>
                <a:tc>
                  <a:txBody>
                    <a:bodyPr/>
                    <a:p>
                      <a:pPr>
                        <a:buNone/>
                      </a:pPr>
                      <a:r>
                        <a:rPr lang="en-US" altLang="zh-CN"/>
                        <a:t>68.27</a:t>
                      </a:r>
                      <a:endParaRPr lang="en-US" altLang="zh-CN"/>
                    </a:p>
                  </a:txBody>
                  <a:tcPr/>
                </a:tc>
              </a:tr>
              <a:tr h="381000">
                <a:tc>
                  <a:txBody>
                    <a:bodyPr/>
                    <a:p>
                      <a:pPr>
                        <a:buNone/>
                      </a:pPr>
                      <a:r>
                        <a:rPr lang="en-US" altLang="zh-CN"/>
                        <a:t>VideoMAEv2(</a:t>
                      </a:r>
                      <a:r>
                        <a:rPr lang="zh-CN" altLang="en-US"/>
                        <a:t>论文</a:t>
                      </a:r>
                      <a:r>
                        <a:rPr lang="en-US" altLang="zh-CN"/>
                        <a:t>)</a:t>
                      </a:r>
                      <a:endParaRPr lang="zh-CN" altLang="en-US"/>
                    </a:p>
                  </a:txBody>
                  <a:tcPr/>
                </a:tc>
                <a:tc>
                  <a:txBody>
                    <a:bodyPr/>
                    <a:p>
                      <a:pPr>
                        <a:buNone/>
                      </a:pPr>
                      <a:r>
                        <a:rPr lang="en-US" altLang="zh-CN"/>
                        <a:t>84.8</a:t>
                      </a:r>
                      <a:endParaRPr lang="en-US" altLang="zh-CN"/>
                    </a:p>
                  </a:txBody>
                  <a:tcPr/>
                </a:tc>
                <a:tc>
                  <a:txBody>
                    <a:bodyPr/>
                    <a:p>
                      <a:pPr>
                        <a:buNone/>
                      </a:pPr>
                      <a:r>
                        <a:rPr lang="en-US" altLang="zh-CN"/>
                        <a:t>80.0</a:t>
                      </a:r>
                      <a:endParaRPr lang="en-US" altLang="zh-CN"/>
                    </a:p>
                  </a:txBody>
                  <a:tcPr/>
                </a:tc>
                <a:tc>
                  <a:txBody>
                    <a:bodyPr/>
                    <a:p>
                      <a:pPr>
                        <a:buNone/>
                      </a:pPr>
                      <a:r>
                        <a:rPr lang="en-US" altLang="zh-CN"/>
                        <a:t>73.3</a:t>
                      </a:r>
                      <a:endParaRPr lang="en-US" altLang="zh-CN"/>
                    </a:p>
                  </a:txBody>
                  <a:tcPr/>
                </a:tc>
                <a:tc>
                  <a:txBody>
                    <a:bodyPr/>
                    <a:p>
                      <a:pPr>
                        <a:buNone/>
                      </a:pPr>
                      <a:r>
                        <a:rPr lang="en-US" altLang="zh-CN"/>
                        <a:t>63.8</a:t>
                      </a:r>
                      <a:endParaRPr lang="en-US" altLang="zh-CN"/>
                    </a:p>
                  </a:txBody>
                  <a:tcPr/>
                </a:tc>
                <a:tc>
                  <a:txBody>
                    <a:bodyPr/>
                    <a:p>
                      <a:pPr>
                        <a:buNone/>
                      </a:pPr>
                      <a:r>
                        <a:rPr lang="en-US" altLang="zh-CN"/>
                        <a:t>48.8</a:t>
                      </a:r>
                      <a:endParaRPr lang="en-US" altLang="zh-CN"/>
                    </a:p>
                  </a:txBody>
                  <a:tcPr/>
                </a:tc>
                <a:tc>
                  <a:txBody>
                    <a:bodyPr/>
                    <a:p>
                      <a:pPr>
                        <a:buNone/>
                      </a:pPr>
                      <a:r>
                        <a:rPr lang="en-US" altLang="zh-CN"/>
                        <a:t>70.1</a:t>
                      </a:r>
                      <a:endParaRPr lang="en-US" altLang="zh-CN"/>
                    </a:p>
                  </a:txBody>
                  <a:tcPr/>
                </a:tc>
              </a:tr>
              <a:tr h="381000">
                <a:tc>
                  <a:txBody>
                    <a:bodyPr/>
                    <a:p>
                      <a:pPr>
                        <a:buNone/>
                      </a:pPr>
                      <a:r>
                        <a:rPr lang="en-US" altLang="zh-CN" sz="1800">
                          <a:sym typeface="+mn-ea"/>
                        </a:rPr>
                        <a:t>VideoMAEv2</a:t>
                      </a:r>
                      <a:endParaRPr lang="zh-CN" altLang="en-US"/>
                    </a:p>
                  </a:txBody>
                  <a:tcPr/>
                </a:tc>
                <a:tc>
                  <a:txBody>
                    <a:bodyPr/>
                    <a:p>
                      <a:pPr>
                        <a:buNone/>
                      </a:pPr>
                      <a:r>
                        <a:rPr lang="en-US" altLang="zh-CN"/>
                        <a:t>85.02</a:t>
                      </a:r>
                      <a:endParaRPr lang="en-US" altLang="zh-CN"/>
                    </a:p>
                  </a:txBody>
                  <a:tcPr/>
                </a:tc>
                <a:tc>
                  <a:txBody>
                    <a:bodyPr/>
                    <a:p>
                      <a:pPr>
                        <a:buNone/>
                      </a:pPr>
                      <a:r>
                        <a:rPr lang="en-US" altLang="zh-CN"/>
                        <a:t>80.57</a:t>
                      </a:r>
                      <a:endParaRPr lang="en-US" altLang="zh-CN"/>
                    </a:p>
                  </a:txBody>
                  <a:tcPr/>
                </a:tc>
                <a:tc>
                  <a:txBody>
                    <a:bodyPr/>
                    <a:p>
                      <a:pPr>
                        <a:buNone/>
                      </a:pPr>
                      <a:r>
                        <a:rPr lang="en-US" altLang="zh-CN"/>
                        <a:t>74.41</a:t>
                      </a:r>
                      <a:endParaRPr lang="en-US" altLang="zh-CN"/>
                    </a:p>
                  </a:txBody>
                  <a:tcPr/>
                </a:tc>
                <a:tc>
                  <a:txBody>
                    <a:bodyPr/>
                    <a:p>
                      <a:pPr>
                        <a:buNone/>
                      </a:pPr>
                      <a:r>
                        <a:rPr lang="en-US" altLang="zh-CN"/>
                        <a:t>64.01</a:t>
                      </a:r>
                      <a:endParaRPr lang="en-US" altLang="zh-CN"/>
                    </a:p>
                  </a:txBody>
                  <a:tcPr/>
                </a:tc>
                <a:tc>
                  <a:txBody>
                    <a:bodyPr/>
                    <a:p>
                      <a:pPr>
                        <a:buNone/>
                      </a:pPr>
                      <a:r>
                        <a:rPr lang="en-US" altLang="zh-CN"/>
                        <a:t>49.47</a:t>
                      </a:r>
                      <a:endParaRPr lang="en-US" altLang="zh-CN"/>
                    </a:p>
                  </a:txBody>
                  <a:tcPr/>
                </a:tc>
                <a:tc>
                  <a:txBody>
                    <a:bodyPr/>
                    <a:p>
                      <a:pPr>
                        <a:buNone/>
                      </a:pPr>
                      <a:r>
                        <a:rPr lang="en-US" altLang="zh-CN"/>
                        <a:t>70.70</a:t>
                      </a:r>
                      <a:endParaRPr lang="en-US" altLang="zh-CN"/>
                    </a:p>
                  </a:txBody>
                  <a:tcPr/>
                </a:tc>
              </a:tr>
            </a:tbl>
          </a:graphicData>
        </a:graphic>
      </p:graphicFrame>
      <p:sp>
        <p:nvSpPr>
          <p:cNvPr id="6" name="文本框 5"/>
          <p:cNvSpPr txBox="1"/>
          <p:nvPr/>
        </p:nvSpPr>
        <p:spPr>
          <a:xfrm>
            <a:off x="2593340" y="1809750"/>
            <a:ext cx="608965" cy="306705"/>
          </a:xfrm>
          <a:prstGeom prst="rect">
            <a:avLst/>
          </a:prstGeom>
          <a:noFill/>
        </p:spPr>
        <p:txBody>
          <a:bodyPr wrap="square" rtlCol="0">
            <a:spAutoFit/>
          </a:bodyPr>
          <a:p>
            <a:r>
              <a:rPr lang="en-US" altLang="zh-CN" sz="1400"/>
              <a:t>mAP</a:t>
            </a:r>
            <a:endParaRPr lang="en-US" altLang="zh-CN" sz="1400"/>
          </a:p>
        </p:txBody>
      </p:sp>
      <p:sp>
        <p:nvSpPr>
          <p:cNvPr id="7" name="文本框 6"/>
          <p:cNvSpPr txBox="1"/>
          <p:nvPr/>
        </p:nvSpPr>
        <p:spPr>
          <a:xfrm>
            <a:off x="1507490" y="1866265"/>
            <a:ext cx="1137285" cy="368300"/>
          </a:xfrm>
          <a:prstGeom prst="rect">
            <a:avLst/>
          </a:prstGeom>
          <a:noFill/>
        </p:spPr>
        <p:txBody>
          <a:bodyPr wrap="square" rtlCol="0">
            <a:spAutoFit/>
          </a:bodyPr>
          <a:p>
            <a:r>
              <a:rPr lang="en-US" altLang="zh-CN"/>
              <a:t>feature</a:t>
            </a:r>
            <a:endParaRPr lang="en-US" altLang="zh-CN"/>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9</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p="http://schemas.openxmlformats.org/presentationml/2006/main">
  <p:tag name="ISLIDE.DIAGRAM" val="#928773;"/>
</p:tagLst>
</file>

<file path=ppt/tags/tag10.xml><?xml version="1.0" encoding="utf-8"?>
<p:tagLst xmlns:p="http://schemas.openxmlformats.org/presentationml/2006/main">
  <p:tag name="TABLE_ENDDRAG_ORIGIN_RECT" val="522*218"/>
  <p:tag name="TABLE_ENDDRAG_RECT" val="115*98*522*218"/>
</p:tagLst>
</file>

<file path=ppt/tags/tag11.xml><?xml version="1.0" encoding="utf-8"?>
<p:tagLst xmlns:p="http://schemas.openxmlformats.org/presentationml/2006/main">
  <p:tag name="commondata" val="eyJoZGlkIjoiMDJiMjU4MTkyMWE1ZjUxOTMxOWRkNGVmYWIxOTk3OD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3648</Words>
  <Application>WPS 演示</Application>
  <PresentationFormat>On-screen Show (16:9)</PresentationFormat>
  <Paragraphs>815</Paragraphs>
  <Slides>20</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汉仪大宋简</vt:lpstr>
      <vt:lpstr>Noto Sans SC</vt:lpstr>
      <vt:lpstr>Segoe Print</vt:lpstr>
      <vt:lpstr>Noto Sans SC</vt:lpstr>
      <vt:lpstr>Noto Sans SC</vt:lpstr>
      <vt:lpstr>Wingdings</vt:lpstr>
      <vt:lpstr>Calibri</vt:lpstr>
      <vt:lpstr>等线</vt:lpstr>
      <vt:lpstr>微软雅黑</vt:lpstr>
      <vt:lpstr>Arial Unicode MS</vt:lpstr>
      <vt:lpstr>Calibri Light</vt:lpstr>
      <vt:lpstr>等线 Light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学习情况汇报</dc:title>
  <dc:creator>MindShow.fun</dc:creator>
  <dc:subject>副标题在这里</dc:subject>
  <cp:lastModifiedBy>WPS_1591183863</cp:lastModifiedBy>
  <cp:revision>25</cp:revision>
  <dcterms:created xsi:type="dcterms:W3CDTF">2023-10-07T01:01:00Z</dcterms:created>
  <dcterms:modified xsi:type="dcterms:W3CDTF">2024-05-29T08:32:10Z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03EF75C857C7430BAAB299746ECE14C0_13</vt:lpwstr>
  </property>
  <property fmtid="{D5CDD505-2E9C-101B-9397-08002B2CF9AE}" pid="3" name="KSOProductBuildVer">
    <vt:lpwstr>2052-12.1.0.16929</vt:lpwstr>
  </property>
</Properties>
</file>